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601200" cy="128016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6" autoAdjust="0"/>
    <p:restoredTop sz="94660"/>
  </p:normalViewPr>
  <p:slideViewPr>
    <p:cSldViewPr snapToGrid="0">
      <p:cViewPr varScale="1">
        <p:scale>
          <a:sx n="88" d="100"/>
          <a:sy n="88" d="100"/>
        </p:scale>
        <p:origin x="3620" y="1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de-DE" smtClean="0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D87DB-9772-46D2-9049-DE646AFBEB42}" type="datetimeFigureOut">
              <a:rPr lang="de-CH" smtClean="0"/>
              <a:t>26.03.2024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D9D24-9020-4B5D-B700-55132454FA1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95303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D87DB-9772-46D2-9049-DE646AFBEB42}" type="datetimeFigureOut">
              <a:rPr lang="de-CH" smtClean="0"/>
              <a:t>26.03.2024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D9D24-9020-4B5D-B700-55132454FA1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006880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D87DB-9772-46D2-9049-DE646AFBEB42}" type="datetimeFigureOut">
              <a:rPr lang="de-CH" smtClean="0"/>
              <a:t>26.03.2024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D9D24-9020-4B5D-B700-55132454FA1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060244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D87DB-9772-46D2-9049-DE646AFBEB42}" type="datetimeFigureOut">
              <a:rPr lang="de-CH" smtClean="0"/>
              <a:t>26.03.2024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D9D24-9020-4B5D-B700-55132454FA1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17281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D87DB-9772-46D2-9049-DE646AFBEB42}" type="datetimeFigureOut">
              <a:rPr lang="de-CH" smtClean="0"/>
              <a:t>26.03.2024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D9D24-9020-4B5D-B700-55132454FA1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43946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D87DB-9772-46D2-9049-DE646AFBEB42}" type="datetimeFigureOut">
              <a:rPr lang="de-CH" smtClean="0"/>
              <a:t>26.03.2024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D9D24-9020-4B5D-B700-55132454FA1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88086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D87DB-9772-46D2-9049-DE646AFBEB42}" type="datetimeFigureOut">
              <a:rPr lang="de-CH" smtClean="0"/>
              <a:t>26.03.2024</a:t>
            </a:fld>
            <a:endParaRPr lang="de-C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D9D24-9020-4B5D-B700-55132454FA1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860373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D87DB-9772-46D2-9049-DE646AFBEB42}" type="datetimeFigureOut">
              <a:rPr lang="de-CH" smtClean="0"/>
              <a:t>26.03.2024</a:t>
            </a:fld>
            <a:endParaRPr lang="de-C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D9D24-9020-4B5D-B700-55132454FA1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45919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D87DB-9772-46D2-9049-DE646AFBEB42}" type="datetimeFigureOut">
              <a:rPr lang="de-CH" smtClean="0"/>
              <a:t>26.03.2024</a:t>
            </a:fld>
            <a:endParaRPr lang="de-C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D9D24-9020-4B5D-B700-55132454FA1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14061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D87DB-9772-46D2-9049-DE646AFBEB42}" type="datetimeFigureOut">
              <a:rPr lang="de-CH" smtClean="0"/>
              <a:t>26.03.2024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D9D24-9020-4B5D-B700-55132454FA1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2717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D87DB-9772-46D2-9049-DE646AFBEB42}" type="datetimeFigureOut">
              <a:rPr lang="de-CH" smtClean="0"/>
              <a:t>26.03.2024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D9D24-9020-4B5D-B700-55132454FA1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6882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CD87DB-9772-46D2-9049-DE646AFBEB42}" type="datetimeFigureOut">
              <a:rPr lang="de-CH" smtClean="0"/>
              <a:t>26.03.2024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FD9D24-9020-4B5D-B700-55132454FA1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96665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jpeg"/><Relationship Id="rId7" Type="http://schemas.openxmlformats.org/officeDocument/2006/relationships/image" Target="../media/image6.jpeg"/><Relationship Id="rId12" Type="http://schemas.openxmlformats.org/officeDocument/2006/relationships/image" Target="../media/image11.png"/><Relationship Id="rId17" Type="http://schemas.openxmlformats.org/officeDocument/2006/relationships/image" Target="../media/image16.jpeg"/><Relationship Id="rId2" Type="http://schemas.openxmlformats.org/officeDocument/2006/relationships/image" Target="../media/image1.jpeg"/><Relationship Id="rId16" Type="http://schemas.openxmlformats.org/officeDocument/2006/relationships/image" Target="../media/image15.png"/><Relationship Id="rId20" Type="http://schemas.openxmlformats.org/officeDocument/2006/relationships/image" Target="../media/image19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10" Type="http://schemas.openxmlformats.org/officeDocument/2006/relationships/image" Target="../media/image9.png"/><Relationship Id="rId19" Type="http://schemas.openxmlformats.org/officeDocument/2006/relationships/image" Target="../media/image18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Relationship Id="rId22" Type="http://schemas.openxmlformats.org/officeDocument/2006/relationships/image" Target="../media/image21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jpeg"/><Relationship Id="rId3" Type="http://schemas.openxmlformats.org/officeDocument/2006/relationships/image" Target="../media/image2.png"/><Relationship Id="rId7" Type="http://schemas.openxmlformats.org/officeDocument/2006/relationships/image" Target="../media/image2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jpeg"/><Relationship Id="rId5" Type="http://schemas.openxmlformats.org/officeDocument/2006/relationships/image" Target="../media/image19.jpeg"/><Relationship Id="rId10" Type="http://schemas.openxmlformats.org/officeDocument/2006/relationships/image" Target="../media/image22.png"/><Relationship Id="rId4" Type="http://schemas.openxmlformats.org/officeDocument/2006/relationships/image" Target="../media/image3.jpeg"/><Relationship Id="rId9" Type="http://schemas.openxmlformats.org/officeDocument/2006/relationships/image" Target="../media/image1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215121" y="182195"/>
            <a:ext cx="4917796" cy="123510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5" name="Textfeld 4"/>
          <p:cNvSpPr txBox="1"/>
          <p:nvPr/>
        </p:nvSpPr>
        <p:spPr>
          <a:xfrm>
            <a:off x="343744" y="302318"/>
            <a:ext cx="4614912" cy="1061829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de-DE" sz="1400" b="1" dirty="0" smtClean="0"/>
              <a:t>Entsorgungsstelle </a:t>
            </a:r>
            <a:r>
              <a:rPr lang="de-DE" sz="1400" b="1" dirty="0" err="1" smtClean="0"/>
              <a:t>Oberbürgle</a:t>
            </a:r>
            <a:endParaRPr lang="de-DE" sz="1400" b="1" dirty="0" smtClean="0"/>
          </a:p>
          <a:p>
            <a:r>
              <a:rPr lang="de-DE" sz="1100" dirty="0" smtClean="0"/>
              <a:t>ca. 500m nach der Dorfausfahrt Richtung Eschenbach auf der linken </a:t>
            </a:r>
            <a:r>
              <a:rPr lang="de-CH" sz="1100" dirty="0" smtClean="0"/>
              <a:t>Strassenseite</a:t>
            </a:r>
          </a:p>
          <a:p>
            <a:endParaRPr lang="de-CH" sz="500" dirty="0" smtClean="0"/>
          </a:p>
          <a:p>
            <a:r>
              <a:rPr lang="de-DE" sz="1100" b="1" dirty="0" smtClean="0"/>
              <a:t>Öffnungszeiten:</a:t>
            </a:r>
          </a:p>
          <a:p>
            <a:pPr>
              <a:tabLst>
                <a:tab pos="1435100" algn="l"/>
                <a:tab pos="2870200" algn="l"/>
              </a:tabLst>
            </a:pPr>
            <a:r>
              <a:rPr lang="de-DE" sz="1100" b="1" dirty="0" smtClean="0"/>
              <a:t>Mi, 13.30 – 17.00 Uhr	Fr, 16.00 – 18.00 Uhr 	Sa, 08.00 – 12.00 Uhr</a:t>
            </a:r>
            <a:endParaRPr lang="de-CH" sz="1100" b="1" dirty="0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403" y="1537334"/>
            <a:ext cx="423693" cy="396000"/>
          </a:xfrm>
          <a:prstGeom prst="rect">
            <a:avLst/>
          </a:prstGeom>
        </p:spPr>
      </p:pic>
      <p:sp>
        <p:nvSpPr>
          <p:cNvPr id="7" name="Rechteck 6"/>
          <p:cNvSpPr/>
          <p:nvPr/>
        </p:nvSpPr>
        <p:spPr>
          <a:xfrm>
            <a:off x="330618" y="2489100"/>
            <a:ext cx="408288" cy="3905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403" y="2040472"/>
            <a:ext cx="423693" cy="396000"/>
          </a:xfrm>
          <a:prstGeom prst="rect">
            <a:avLst/>
          </a:prstGeom>
        </p:spPr>
      </p:pic>
      <p:pic>
        <p:nvPicPr>
          <p:cNvPr id="9" name="Grafik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808" y="2551870"/>
            <a:ext cx="423693" cy="396000"/>
          </a:xfrm>
          <a:prstGeom prst="rect">
            <a:avLst/>
          </a:prstGeom>
        </p:spPr>
      </p:pic>
      <p:sp>
        <p:nvSpPr>
          <p:cNvPr id="10" name="Rechteck 9"/>
          <p:cNvSpPr/>
          <p:nvPr/>
        </p:nvSpPr>
        <p:spPr>
          <a:xfrm>
            <a:off x="327942" y="4005758"/>
            <a:ext cx="416912" cy="3746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pic>
        <p:nvPicPr>
          <p:cNvPr id="11" name="Grafik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639" y="3546206"/>
            <a:ext cx="423693" cy="396000"/>
          </a:xfrm>
          <a:prstGeom prst="rect">
            <a:avLst/>
          </a:prstGeom>
        </p:spPr>
      </p:pic>
      <p:pic>
        <p:nvPicPr>
          <p:cNvPr id="12" name="Grafik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213" y="3081961"/>
            <a:ext cx="423693" cy="396000"/>
          </a:xfrm>
          <a:prstGeom prst="rect">
            <a:avLst/>
          </a:prstGeom>
        </p:spPr>
      </p:pic>
      <p:graphicFrame>
        <p:nvGraphicFramePr>
          <p:cNvPr id="13" name="Tabel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4969406"/>
              </p:ext>
            </p:extLst>
          </p:nvPr>
        </p:nvGraphicFramePr>
        <p:xfrm>
          <a:off x="279259" y="1446123"/>
          <a:ext cx="4752905" cy="110871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1901">
                  <a:extLst>
                    <a:ext uri="{9D8B030D-6E8A-4147-A177-3AD203B41FA5}">
                      <a16:colId xmlns:a16="http://schemas.microsoft.com/office/drawing/2014/main" val="1576710834"/>
                    </a:ext>
                  </a:extLst>
                </a:gridCol>
                <a:gridCol w="862848">
                  <a:extLst>
                    <a:ext uri="{9D8B030D-6E8A-4147-A177-3AD203B41FA5}">
                      <a16:colId xmlns:a16="http://schemas.microsoft.com/office/drawing/2014/main" val="751079197"/>
                    </a:ext>
                  </a:extLst>
                </a:gridCol>
                <a:gridCol w="3338156">
                  <a:extLst>
                    <a:ext uri="{9D8B030D-6E8A-4147-A177-3AD203B41FA5}">
                      <a16:colId xmlns:a16="http://schemas.microsoft.com/office/drawing/2014/main" val="1033795207"/>
                    </a:ext>
                  </a:extLst>
                </a:gridCol>
              </a:tblGrid>
              <a:tr h="228599">
                <a:tc gridSpan="2">
                  <a:txBody>
                    <a:bodyPr/>
                    <a:lstStyle/>
                    <a:p>
                      <a:r>
                        <a:rPr lang="de-DE" sz="1200" dirty="0" smtClean="0">
                          <a:solidFill>
                            <a:sysClr val="windowText" lastClr="000000"/>
                          </a:solidFill>
                        </a:rPr>
                        <a:t>WAS?</a:t>
                      </a:r>
                      <a:endParaRPr lang="de-CH" sz="12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 sz="12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dirty="0" smtClean="0">
                          <a:solidFill>
                            <a:sysClr val="windowText" lastClr="000000"/>
                          </a:solidFill>
                        </a:rPr>
                        <a:t>WIE?</a:t>
                      </a:r>
                      <a:endParaRPr lang="de-CH" sz="12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4711595"/>
                  </a:ext>
                </a:extLst>
              </a:tr>
              <a:tr h="422716">
                <a:tc>
                  <a:txBody>
                    <a:bodyPr/>
                    <a:lstStyle/>
                    <a:p>
                      <a:endParaRPr lang="de-CH" sz="1100" dirty="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50" b="1" dirty="0" smtClean="0"/>
                        <a:t>Altglas</a:t>
                      </a:r>
                      <a:endParaRPr lang="de-CH" sz="1050" b="1" dirty="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900" dirty="0" smtClean="0"/>
                        <a:t>Metall-</a:t>
                      </a:r>
                      <a:r>
                        <a:rPr lang="de-DE" sz="900" baseline="0" dirty="0" smtClean="0"/>
                        <a:t> und Plastikteile entfernen, Glas nach Farben trennen, im Zweifelsfall immer ins </a:t>
                      </a:r>
                      <a:r>
                        <a:rPr lang="de-DE" sz="900" baseline="0" dirty="0" err="1" smtClean="0"/>
                        <a:t>Grünglas</a:t>
                      </a:r>
                      <a:r>
                        <a:rPr lang="de-DE" sz="900" baseline="0" dirty="0" smtClean="0"/>
                        <a:t>.</a:t>
                      </a:r>
                    </a:p>
                    <a:p>
                      <a:r>
                        <a:rPr lang="de-DE" sz="900" b="1" dirty="0" smtClean="0"/>
                        <a:t>Keine</a:t>
                      </a:r>
                      <a:r>
                        <a:rPr lang="de-DE" sz="900" dirty="0" smtClean="0"/>
                        <a:t> Spiegel, Fenster-</a:t>
                      </a:r>
                      <a:r>
                        <a:rPr lang="de-DE" sz="900" baseline="0" dirty="0" smtClean="0"/>
                        <a:t> und Autoscheiben, kein Kristallglas</a:t>
                      </a:r>
                      <a:endParaRPr lang="de-CH" sz="900" dirty="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3149556"/>
                  </a:ext>
                </a:extLst>
              </a:tr>
              <a:tr h="422716">
                <a:tc>
                  <a:txBody>
                    <a:bodyPr/>
                    <a:lstStyle/>
                    <a:p>
                      <a:endParaRPr lang="de-CH" sz="1100" dirty="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50" b="1" dirty="0" smtClean="0"/>
                        <a:t>Altmetall</a:t>
                      </a:r>
                      <a:r>
                        <a:rPr lang="de-DE" sz="1050" b="1" baseline="0" dirty="0" smtClean="0"/>
                        <a:t> und Alu</a:t>
                      </a:r>
                      <a:endParaRPr lang="de-CH" sz="1050" b="1" dirty="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900" dirty="0" smtClean="0"/>
                        <a:t>Velos,</a:t>
                      </a:r>
                      <a:r>
                        <a:rPr lang="de-DE" sz="900" baseline="0" dirty="0" smtClean="0"/>
                        <a:t> Mofas, Felgen, sowie </a:t>
                      </a:r>
                      <a:r>
                        <a:rPr lang="de-DE" sz="900" baseline="0" dirty="0" err="1" smtClean="0"/>
                        <a:t>grosse</a:t>
                      </a:r>
                      <a:r>
                        <a:rPr lang="de-DE" sz="900" baseline="0" dirty="0" smtClean="0"/>
                        <a:t> </a:t>
                      </a:r>
                      <a:r>
                        <a:rPr lang="de-DE" sz="900" baseline="0" dirty="0" err="1" smtClean="0"/>
                        <a:t>Aluteile</a:t>
                      </a:r>
                      <a:r>
                        <a:rPr lang="de-DE" sz="900" baseline="0" dirty="0" smtClean="0"/>
                        <a:t> wie Pfannen, Bleche, Gestelle und Stangen gehören in den Eisencontainer. </a:t>
                      </a:r>
                    </a:p>
                    <a:p>
                      <a:r>
                        <a:rPr lang="de-DE" sz="900" b="1" baseline="0" dirty="0" smtClean="0"/>
                        <a:t>Fremdmaterial</a:t>
                      </a:r>
                      <a:r>
                        <a:rPr lang="de-DE" sz="900" baseline="0" dirty="0" smtClean="0"/>
                        <a:t> (Holz, Kunststoff usw. ) entfernen</a:t>
                      </a:r>
                      <a:endParaRPr lang="de-CH" sz="900" dirty="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2252498"/>
                  </a:ext>
                </a:extLst>
              </a:tr>
              <a:tr h="422716">
                <a:tc>
                  <a:txBody>
                    <a:bodyPr/>
                    <a:lstStyle/>
                    <a:p>
                      <a:endParaRPr lang="de-CH" sz="1100" dirty="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50" b="1" dirty="0" smtClean="0"/>
                        <a:t>Altpapier</a:t>
                      </a:r>
                      <a:endParaRPr lang="de-CH" sz="1050" b="1" dirty="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900" dirty="0" smtClean="0"/>
                        <a:t>Zeitungen,</a:t>
                      </a:r>
                      <a:r>
                        <a:rPr lang="de-DE" sz="900" baseline="0" dirty="0" smtClean="0"/>
                        <a:t> Prospekte, Zeitschriften, Bücher ohne Einband, Telefonbücher lose einwerfen.</a:t>
                      </a:r>
                    </a:p>
                    <a:p>
                      <a:r>
                        <a:rPr lang="de-DE" sz="900" b="1" baseline="0" dirty="0" smtClean="0"/>
                        <a:t>Keine</a:t>
                      </a:r>
                      <a:r>
                        <a:rPr lang="de-DE" sz="900" baseline="0" dirty="0" smtClean="0"/>
                        <a:t> Etiketten, kein kunstbeschichtetes Papier</a:t>
                      </a:r>
                      <a:endParaRPr lang="de-CH" sz="900" dirty="0" smtClean="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2304684"/>
                  </a:ext>
                </a:extLst>
              </a:tr>
              <a:tr h="422716">
                <a:tc>
                  <a:txBody>
                    <a:bodyPr/>
                    <a:lstStyle/>
                    <a:p>
                      <a:endParaRPr lang="de-CH" sz="1100" dirty="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50" b="1" dirty="0" smtClean="0"/>
                        <a:t>Altöl</a:t>
                      </a:r>
                      <a:endParaRPr lang="de-CH" sz="1050" b="1" dirty="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900" dirty="0" smtClean="0"/>
                        <a:t>Haushalt- und Motorenöle getrennt</a:t>
                      </a:r>
                    </a:p>
                    <a:p>
                      <a:r>
                        <a:rPr lang="de-DE" sz="900" dirty="0" smtClean="0"/>
                        <a:t>Nicht</a:t>
                      </a:r>
                      <a:r>
                        <a:rPr lang="de-DE" sz="900" baseline="0" dirty="0" smtClean="0"/>
                        <a:t> an diese Sammelstelle gehören: Benzin, Petrol, Sprit, Gifte, Säuren und andere Chemikalien</a:t>
                      </a:r>
                      <a:endParaRPr lang="de-CH" sz="900" dirty="0" smtClean="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9909504"/>
                  </a:ext>
                </a:extLst>
              </a:tr>
              <a:tr h="422716">
                <a:tc>
                  <a:txBody>
                    <a:bodyPr/>
                    <a:lstStyle/>
                    <a:p>
                      <a:endParaRPr lang="de-CH" sz="1100" dirty="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50" b="1" dirty="0" smtClean="0"/>
                        <a:t>Alu- &amp; Konserven-dosen</a:t>
                      </a:r>
                      <a:endParaRPr lang="de-CH" sz="1050" b="1" dirty="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900" dirty="0" smtClean="0"/>
                        <a:t>In getrennte Container werfen (Aluminium ist nicht magnetisch).</a:t>
                      </a:r>
                      <a:r>
                        <a:rPr lang="de-DE" sz="900" baseline="0" dirty="0" smtClean="0"/>
                        <a:t> Papier entfernen, grob reinigen. </a:t>
                      </a:r>
                    </a:p>
                    <a:p>
                      <a:r>
                        <a:rPr lang="de-DE" sz="900" b="1" baseline="0" dirty="0" smtClean="0"/>
                        <a:t>Kein</a:t>
                      </a:r>
                      <a:r>
                        <a:rPr lang="de-DE" sz="900" baseline="0" dirty="0" smtClean="0"/>
                        <a:t> papier- oder plastikbeschichtetes Aluminium</a:t>
                      </a:r>
                      <a:endParaRPr lang="de-CH" sz="900" dirty="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2162636"/>
                  </a:ext>
                </a:extLst>
              </a:tr>
              <a:tr h="422716">
                <a:tc>
                  <a:txBody>
                    <a:bodyPr/>
                    <a:lstStyle/>
                    <a:p>
                      <a:endParaRPr lang="de-CH" sz="1100" dirty="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100" b="1" dirty="0" smtClean="0"/>
                        <a:t>Batterie</a:t>
                      </a:r>
                      <a:r>
                        <a:rPr lang="de-DE" sz="1100" b="1" baseline="0" dirty="0" smtClean="0"/>
                        <a:t> </a:t>
                      </a:r>
                      <a:endParaRPr lang="de-CH" sz="1100" b="1" dirty="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900" dirty="0" smtClean="0"/>
                        <a:t>Trocken</a:t>
                      </a:r>
                      <a:r>
                        <a:rPr lang="de-DE" sz="900" baseline="0" dirty="0" smtClean="0"/>
                        <a:t>-  und Autobatterien</a:t>
                      </a:r>
                    </a:p>
                    <a:p>
                      <a:r>
                        <a:rPr lang="de-DE" sz="900" baseline="0" dirty="0" smtClean="0"/>
                        <a:t>Batterien </a:t>
                      </a:r>
                      <a:r>
                        <a:rPr lang="de-DE" sz="900" b="1" baseline="0" dirty="0" smtClean="0"/>
                        <a:t>nie</a:t>
                      </a:r>
                      <a:r>
                        <a:rPr lang="de-DE" sz="900" baseline="0" dirty="0" smtClean="0"/>
                        <a:t> im Hauskehricht entsorgen. </a:t>
                      </a:r>
                    </a:p>
                    <a:p>
                      <a:endParaRPr lang="de-DE" sz="900" baseline="0" dirty="0" smtClean="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9393869"/>
                  </a:ext>
                </a:extLst>
              </a:tr>
              <a:tr h="422716">
                <a:tc>
                  <a:txBody>
                    <a:bodyPr/>
                    <a:lstStyle/>
                    <a:p>
                      <a:endParaRPr lang="de-CH" sz="110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100" b="1" dirty="0" smtClean="0"/>
                        <a:t>Elektro-nische Geräte</a:t>
                      </a:r>
                      <a:endParaRPr lang="de-CH" sz="1100" b="1" dirty="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900" dirty="0" smtClean="0"/>
                        <a:t>Fernseh-,</a:t>
                      </a:r>
                      <a:r>
                        <a:rPr lang="de-DE" sz="900" baseline="0" dirty="0" smtClean="0"/>
                        <a:t> Radioapparate, Videogeräte, Stereoanlagen, Computer usw. (SWICO Recycling)</a:t>
                      </a:r>
                    </a:p>
                    <a:p>
                      <a:endParaRPr lang="de-CH" sz="900" dirty="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3973458"/>
                  </a:ext>
                </a:extLst>
              </a:tr>
              <a:tr h="422716">
                <a:tc>
                  <a:txBody>
                    <a:bodyPr/>
                    <a:lstStyle/>
                    <a:p>
                      <a:endParaRPr lang="de-CH" sz="110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100" b="1" dirty="0" err="1" smtClean="0"/>
                        <a:t>Grüngut</a:t>
                      </a:r>
                      <a:endParaRPr lang="de-CH" sz="1100" b="1" dirty="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900" dirty="0" smtClean="0"/>
                        <a:t>Grünabfälle aus Haushalt, Rasen, Laub</a:t>
                      </a:r>
                      <a:r>
                        <a:rPr lang="de-DE" sz="900" baseline="0" dirty="0" smtClean="0"/>
                        <a:t> usw. </a:t>
                      </a:r>
                    </a:p>
                    <a:p>
                      <a:endParaRPr lang="de-DE" sz="900" baseline="0" dirty="0" smtClean="0"/>
                    </a:p>
                    <a:p>
                      <a:endParaRPr lang="de-CH" sz="900" dirty="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2591694"/>
                  </a:ext>
                </a:extLst>
              </a:tr>
              <a:tr h="422716">
                <a:tc>
                  <a:txBody>
                    <a:bodyPr/>
                    <a:lstStyle/>
                    <a:p>
                      <a:endParaRPr lang="de-CH" sz="1100" dirty="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100" b="1" dirty="0" smtClean="0"/>
                        <a:t>Haushalt-Geräte</a:t>
                      </a:r>
                      <a:endParaRPr lang="de-CH" sz="1100" b="1" dirty="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900" dirty="0" smtClean="0"/>
                        <a:t>Elektrogeräte aus Haushalt,</a:t>
                      </a:r>
                      <a:r>
                        <a:rPr lang="de-DE" sz="900" baseline="0" dirty="0" smtClean="0"/>
                        <a:t> Garten und Hobby mit Zubehör, sowie Kühl- und Tiefkühlgeräte (S.EN.S-Recycling)</a:t>
                      </a:r>
                    </a:p>
                    <a:p>
                      <a:endParaRPr lang="de-DE" sz="900" baseline="0" dirty="0" smtClean="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3005015"/>
                  </a:ext>
                </a:extLst>
              </a:tr>
              <a:tr h="422716">
                <a:tc>
                  <a:txBody>
                    <a:bodyPr/>
                    <a:lstStyle/>
                    <a:p>
                      <a:endParaRPr lang="de-CH" sz="1100" dirty="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100" b="1" dirty="0" smtClean="0"/>
                        <a:t>Holz</a:t>
                      </a:r>
                      <a:endParaRPr lang="de-CH" sz="1100" b="1" dirty="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900" dirty="0" smtClean="0"/>
                        <a:t>Altholz,</a:t>
                      </a:r>
                      <a:r>
                        <a:rPr lang="de-DE" sz="900" baseline="0" dirty="0" smtClean="0"/>
                        <a:t> </a:t>
                      </a:r>
                      <a:r>
                        <a:rPr lang="de-DE" sz="900" baseline="0" dirty="0" err="1" smtClean="0"/>
                        <a:t>Restholz</a:t>
                      </a:r>
                      <a:r>
                        <a:rPr lang="de-DE" sz="900" baseline="0" dirty="0" smtClean="0"/>
                        <a:t> und problematische Holzabfälle</a:t>
                      </a:r>
                    </a:p>
                    <a:p>
                      <a:endParaRPr lang="de-DE" sz="900" baseline="0" dirty="0" smtClean="0"/>
                    </a:p>
                    <a:p>
                      <a:endParaRPr lang="de-CH" sz="900" dirty="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5054095"/>
                  </a:ext>
                </a:extLst>
              </a:tr>
              <a:tr h="422716">
                <a:tc>
                  <a:txBody>
                    <a:bodyPr/>
                    <a:lstStyle/>
                    <a:p>
                      <a:endParaRPr lang="de-CH" sz="1100" dirty="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100" b="1" dirty="0" err="1" smtClean="0"/>
                        <a:t>Inertstoffe</a:t>
                      </a:r>
                      <a:r>
                        <a:rPr lang="de-DE" sz="1100" b="1" dirty="0" smtClean="0"/>
                        <a:t> und Bauschutt</a:t>
                      </a:r>
                      <a:endParaRPr lang="de-CH" sz="1100" b="1" dirty="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900" dirty="0" smtClean="0"/>
                        <a:t>Bauschutt,</a:t>
                      </a:r>
                      <a:r>
                        <a:rPr lang="de-DE" sz="900" baseline="0" dirty="0" smtClean="0"/>
                        <a:t> Keramik, Porzellan, </a:t>
                      </a:r>
                      <a:r>
                        <a:rPr lang="de-DE" sz="900" baseline="0" dirty="0" err="1" smtClean="0"/>
                        <a:t>Plättli</a:t>
                      </a:r>
                      <a:r>
                        <a:rPr lang="de-DE" sz="900" baseline="0" dirty="0" smtClean="0"/>
                        <a:t>, Tontöpfe, Ziegel, Beton, … </a:t>
                      </a:r>
                    </a:p>
                    <a:p>
                      <a:r>
                        <a:rPr lang="de-DE" sz="900" baseline="0" dirty="0" smtClean="0"/>
                        <a:t>Bei </a:t>
                      </a:r>
                      <a:r>
                        <a:rPr lang="de-DE" sz="900" baseline="0" dirty="0" err="1" smtClean="0"/>
                        <a:t>grösseren</a:t>
                      </a:r>
                      <a:r>
                        <a:rPr lang="de-DE" sz="900" baseline="0" dirty="0" smtClean="0"/>
                        <a:t> Mengen ist die Firma </a:t>
                      </a:r>
                      <a:r>
                        <a:rPr lang="de-DE" sz="900" baseline="0" dirty="0" err="1" smtClean="0"/>
                        <a:t>Leisibach</a:t>
                      </a:r>
                      <a:r>
                        <a:rPr lang="de-DE" sz="900" baseline="0" dirty="0" smtClean="0"/>
                        <a:t> direkt zu kontaktieren.  </a:t>
                      </a:r>
                      <a:endParaRPr lang="de-CH" sz="900" dirty="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9393369"/>
                  </a:ext>
                </a:extLst>
              </a:tr>
              <a:tr h="422716">
                <a:tc>
                  <a:txBody>
                    <a:bodyPr/>
                    <a:lstStyle/>
                    <a:p>
                      <a:endParaRPr lang="de-CH" sz="1100" dirty="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100" b="1" dirty="0" smtClean="0"/>
                        <a:t>Kaffee-kapseln</a:t>
                      </a:r>
                      <a:endParaRPr lang="de-CH" sz="1100" b="1" dirty="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900" dirty="0" smtClean="0"/>
                        <a:t>In separaten Container</a:t>
                      </a:r>
                    </a:p>
                    <a:p>
                      <a:endParaRPr lang="de-DE" sz="900" dirty="0" smtClean="0"/>
                    </a:p>
                    <a:p>
                      <a:endParaRPr lang="de-CH" sz="900" dirty="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581729"/>
                  </a:ext>
                </a:extLst>
              </a:tr>
              <a:tr h="422716">
                <a:tc>
                  <a:txBody>
                    <a:bodyPr/>
                    <a:lstStyle/>
                    <a:p>
                      <a:endParaRPr lang="de-CH" sz="1100" dirty="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100" b="1" dirty="0" smtClean="0"/>
                        <a:t>Karton</a:t>
                      </a:r>
                      <a:endParaRPr lang="de-CH" sz="1100" b="1" dirty="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900" dirty="0" smtClean="0"/>
                        <a:t>Karton,</a:t>
                      </a:r>
                      <a:r>
                        <a:rPr lang="de-DE" sz="900" baseline="0" dirty="0" smtClean="0"/>
                        <a:t> Papiertragetaschen</a:t>
                      </a:r>
                    </a:p>
                    <a:p>
                      <a:r>
                        <a:rPr lang="de-DE" sz="900" b="1" baseline="0" dirty="0" smtClean="0"/>
                        <a:t>Nicht</a:t>
                      </a:r>
                      <a:r>
                        <a:rPr lang="de-DE" sz="900" baseline="0" dirty="0" smtClean="0"/>
                        <a:t> in die Kartonsammlung gehören Getränke- und Tiefkühlpackungen sowie Styropor.</a:t>
                      </a:r>
                      <a:endParaRPr lang="de-CH" sz="900" dirty="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3948229"/>
                  </a:ext>
                </a:extLst>
              </a:tr>
              <a:tr h="422716">
                <a:tc>
                  <a:txBody>
                    <a:bodyPr/>
                    <a:lstStyle/>
                    <a:p>
                      <a:endParaRPr lang="de-CH" sz="1100" dirty="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100" b="1" dirty="0" smtClean="0"/>
                        <a:t>Kunststoffe</a:t>
                      </a:r>
                      <a:endParaRPr lang="de-CH" sz="1100" b="1" dirty="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900" dirty="0" smtClean="0"/>
                        <a:t>PE, PS, PP (CDs, Videobänder</a:t>
                      </a:r>
                      <a:r>
                        <a:rPr lang="de-DE" sz="900" baseline="0" dirty="0" smtClean="0"/>
                        <a:t> und Kassetten in separaten Behälter werfen).</a:t>
                      </a:r>
                    </a:p>
                    <a:p>
                      <a:r>
                        <a:rPr lang="de-DE" sz="900" b="1" baseline="0" dirty="0" smtClean="0"/>
                        <a:t>Kein</a:t>
                      </a:r>
                      <a:r>
                        <a:rPr lang="de-DE" sz="900" baseline="0" dirty="0" smtClean="0"/>
                        <a:t> Plastik, dieser Gehört in den Hauskehricht.  </a:t>
                      </a:r>
                      <a:endParaRPr lang="de-CH" sz="900" dirty="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2355853"/>
                  </a:ext>
                </a:extLst>
              </a:tr>
              <a:tr h="422716">
                <a:tc>
                  <a:txBody>
                    <a:bodyPr/>
                    <a:lstStyle/>
                    <a:p>
                      <a:endParaRPr lang="de-CH" sz="1100" dirty="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100" b="1" dirty="0" smtClean="0"/>
                        <a:t>Lampen</a:t>
                      </a:r>
                      <a:endParaRPr lang="de-CH" sz="1100" b="1" dirty="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900" dirty="0" smtClean="0"/>
                        <a:t>Leuchtstoffröhren, Glühlampen, Energiesparlampen</a:t>
                      </a:r>
                    </a:p>
                    <a:p>
                      <a:endParaRPr lang="de-DE" sz="900" dirty="0" smtClean="0"/>
                    </a:p>
                    <a:p>
                      <a:endParaRPr lang="de-CH" sz="900" dirty="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9464472"/>
                  </a:ext>
                </a:extLst>
              </a:tr>
              <a:tr h="422716">
                <a:tc>
                  <a:txBody>
                    <a:bodyPr/>
                    <a:lstStyle/>
                    <a:p>
                      <a:endParaRPr lang="de-CH" sz="1100" dirty="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100" b="1" dirty="0" smtClean="0"/>
                        <a:t>PET-Flaschen</a:t>
                      </a:r>
                      <a:endParaRPr lang="de-CH" sz="1100" b="1" dirty="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900" dirty="0" smtClean="0"/>
                        <a:t>Nur Getränkeflaschen mit PET-Symbol, </a:t>
                      </a:r>
                      <a:r>
                        <a:rPr lang="de-DE" sz="900" dirty="0" err="1" smtClean="0"/>
                        <a:t>weisse</a:t>
                      </a:r>
                      <a:r>
                        <a:rPr lang="de-DE" sz="900" dirty="0" smtClean="0"/>
                        <a:t> Milchflaschen gehören</a:t>
                      </a:r>
                      <a:r>
                        <a:rPr lang="de-DE" sz="900" baseline="0" dirty="0" smtClean="0"/>
                        <a:t> in den separaten Behälter. </a:t>
                      </a:r>
                      <a:r>
                        <a:rPr lang="de-DE" sz="900" b="1" baseline="0" dirty="0" smtClean="0"/>
                        <a:t>Keine</a:t>
                      </a:r>
                      <a:r>
                        <a:rPr lang="de-DE" sz="900" baseline="0" dirty="0" smtClean="0"/>
                        <a:t> Öl-, Essig-, Chemieflaschen aus PET, diese gehören in den Hauskehricht. </a:t>
                      </a:r>
                      <a:endParaRPr lang="de-CH" sz="900" dirty="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4163081"/>
                  </a:ext>
                </a:extLst>
              </a:tr>
              <a:tr h="422716">
                <a:tc>
                  <a:txBody>
                    <a:bodyPr/>
                    <a:lstStyle/>
                    <a:p>
                      <a:endParaRPr lang="de-CH" sz="1100" dirty="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100" b="1" dirty="0" smtClean="0"/>
                        <a:t>Pneus</a:t>
                      </a:r>
                      <a:endParaRPr lang="de-CH" sz="1100" b="1" dirty="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900" dirty="0" smtClean="0"/>
                        <a:t>PW-Pneu mit und</a:t>
                      </a:r>
                      <a:r>
                        <a:rPr lang="de-DE" sz="900" baseline="0" dirty="0" smtClean="0"/>
                        <a:t> ohne Felgen</a:t>
                      </a:r>
                    </a:p>
                    <a:p>
                      <a:endParaRPr lang="de-DE" sz="900" baseline="0" dirty="0" smtClean="0"/>
                    </a:p>
                    <a:p>
                      <a:endParaRPr lang="de-DE" sz="900" baseline="0" dirty="0" smtClean="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4238066"/>
                  </a:ext>
                </a:extLst>
              </a:tr>
              <a:tr h="422716">
                <a:tc>
                  <a:txBody>
                    <a:bodyPr/>
                    <a:lstStyle/>
                    <a:p>
                      <a:endParaRPr lang="de-CH" sz="1100" dirty="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100" b="1" dirty="0" err="1" smtClean="0"/>
                        <a:t>Sagex</a:t>
                      </a:r>
                      <a:endParaRPr lang="de-CH" sz="1100" b="1" dirty="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900" dirty="0" smtClean="0"/>
                        <a:t>Nur saubere Ware</a:t>
                      </a:r>
                    </a:p>
                    <a:p>
                      <a:endParaRPr lang="de-DE" sz="900" dirty="0" smtClean="0"/>
                    </a:p>
                    <a:p>
                      <a:endParaRPr lang="de-DE" sz="900" dirty="0" smtClean="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8222650"/>
                  </a:ext>
                </a:extLst>
              </a:tr>
              <a:tr h="422716">
                <a:tc>
                  <a:txBody>
                    <a:bodyPr/>
                    <a:lstStyle/>
                    <a:p>
                      <a:endParaRPr lang="de-CH" sz="1100" dirty="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100" b="1" dirty="0" smtClean="0"/>
                        <a:t>Sperrgut Möbel</a:t>
                      </a:r>
                      <a:endParaRPr lang="de-CH" sz="1100" b="1" dirty="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900" dirty="0" smtClean="0"/>
                        <a:t>Möbel,</a:t>
                      </a:r>
                      <a:r>
                        <a:rPr lang="de-DE" sz="900" baseline="0" dirty="0" smtClean="0"/>
                        <a:t> wenn möglich zerlegen und Metallteile entfernen. Bei </a:t>
                      </a:r>
                      <a:r>
                        <a:rPr lang="de-DE" sz="900" baseline="0" dirty="0" err="1" smtClean="0"/>
                        <a:t>grösseren</a:t>
                      </a:r>
                      <a:r>
                        <a:rPr lang="de-DE" sz="900" baseline="0" dirty="0" smtClean="0"/>
                        <a:t> Mengen ist die Firma </a:t>
                      </a:r>
                      <a:r>
                        <a:rPr lang="de-DE" sz="900" baseline="0" dirty="0" err="1" smtClean="0"/>
                        <a:t>Leisibach</a:t>
                      </a:r>
                      <a:r>
                        <a:rPr lang="de-DE" sz="900" baseline="0" dirty="0" smtClean="0"/>
                        <a:t> direkt zu kontaktieren. </a:t>
                      </a:r>
                    </a:p>
                    <a:p>
                      <a:endParaRPr lang="de-CH" sz="900" dirty="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1480457"/>
                  </a:ext>
                </a:extLst>
              </a:tr>
              <a:tr h="422716">
                <a:tc>
                  <a:txBody>
                    <a:bodyPr/>
                    <a:lstStyle/>
                    <a:p>
                      <a:endParaRPr lang="de-CH" sz="1100" dirty="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100" b="1" dirty="0" smtClean="0"/>
                        <a:t>Sportgerät</a:t>
                      </a:r>
                      <a:r>
                        <a:rPr lang="de-DE" sz="1100" b="1" baseline="0" dirty="0" smtClean="0"/>
                        <a:t>e Spielwaren</a:t>
                      </a:r>
                      <a:endParaRPr lang="de-CH" sz="1100" b="1" dirty="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900" dirty="0" smtClean="0"/>
                        <a:t>Ski,</a:t>
                      </a:r>
                      <a:r>
                        <a:rPr lang="de-DE" sz="900" baseline="0" dirty="0" smtClean="0"/>
                        <a:t> Skischuhe, Snowboard usw. </a:t>
                      </a:r>
                    </a:p>
                    <a:p>
                      <a:r>
                        <a:rPr lang="de-DE" sz="900" baseline="0" dirty="0" smtClean="0"/>
                        <a:t>diverse Spielwaren</a:t>
                      </a:r>
                    </a:p>
                    <a:p>
                      <a:endParaRPr lang="de-CH" sz="900" dirty="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3976181"/>
                  </a:ext>
                </a:extLst>
              </a:tr>
              <a:tr h="422716">
                <a:tc>
                  <a:txBody>
                    <a:bodyPr/>
                    <a:lstStyle/>
                    <a:p>
                      <a:endParaRPr lang="de-CH" sz="110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100" b="1" dirty="0" smtClean="0"/>
                        <a:t>Textilien</a:t>
                      </a:r>
                    </a:p>
                    <a:p>
                      <a:r>
                        <a:rPr lang="de-DE" sz="1100" b="1" dirty="0" smtClean="0"/>
                        <a:t>Schuhe</a:t>
                      </a:r>
                      <a:endParaRPr lang="de-CH" sz="1100" b="1" dirty="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900" b="1" dirty="0" smtClean="0"/>
                        <a:t>Keine</a:t>
                      </a:r>
                      <a:r>
                        <a:rPr lang="de-DE" sz="900" baseline="0" dirty="0" smtClean="0"/>
                        <a:t> Stoff- und Wollabfälle, keine schadhaften Kleider</a:t>
                      </a:r>
                    </a:p>
                    <a:p>
                      <a:endParaRPr lang="de-DE" sz="900" baseline="0" dirty="0" smtClean="0"/>
                    </a:p>
                    <a:p>
                      <a:endParaRPr lang="de-CH" sz="900" dirty="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8255859"/>
                  </a:ext>
                </a:extLst>
              </a:tr>
            </a:tbl>
          </a:graphicData>
        </a:graphic>
      </p:graphicFrame>
      <p:pic>
        <p:nvPicPr>
          <p:cNvPr id="15" name="Grafik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763" y="2754206"/>
            <a:ext cx="423693" cy="396000"/>
          </a:xfrm>
          <a:prstGeom prst="rect">
            <a:avLst/>
          </a:prstGeom>
        </p:spPr>
      </p:pic>
      <p:pic>
        <p:nvPicPr>
          <p:cNvPr id="16" name="Grafik 1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501" y="3259568"/>
            <a:ext cx="423693" cy="396000"/>
          </a:xfrm>
          <a:prstGeom prst="rect">
            <a:avLst/>
          </a:prstGeom>
        </p:spPr>
      </p:pic>
      <p:grpSp>
        <p:nvGrpSpPr>
          <p:cNvPr id="17" name="Gruppieren 16"/>
          <p:cNvGrpSpPr/>
          <p:nvPr/>
        </p:nvGrpSpPr>
        <p:grpSpPr>
          <a:xfrm>
            <a:off x="318106" y="2245027"/>
            <a:ext cx="428272" cy="396000"/>
            <a:chOff x="233439" y="2922360"/>
            <a:chExt cx="400279" cy="396000"/>
          </a:xfrm>
        </p:grpSpPr>
        <p:sp>
          <p:nvSpPr>
            <p:cNvPr id="18" name="Rechteck 17"/>
            <p:cNvSpPr/>
            <p:nvPr/>
          </p:nvSpPr>
          <p:spPr>
            <a:xfrm>
              <a:off x="233439" y="2944902"/>
              <a:ext cx="399499" cy="36748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pic>
          <p:nvPicPr>
            <p:cNvPr id="19" name="Grafik 18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7718" y="2922360"/>
              <a:ext cx="396000" cy="396000"/>
            </a:xfrm>
            <a:prstGeom prst="rect">
              <a:avLst/>
            </a:prstGeom>
          </p:spPr>
        </p:pic>
      </p:grpSp>
      <p:grpSp>
        <p:nvGrpSpPr>
          <p:cNvPr id="20" name="Gruppieren 19"/>
          <p:cNvGrpSpPr/>
          <p:nvPr/>
        </p:nvGrpSpPr>
        <p:grpSpPr>
          <a:xfrm>
            <a:off x="321604" y="3752863"/>
            <a:ext cx="423693" cy="396000"/>
            <a:chOff x="236938" y="4430196"/>
            <a:chExt cx="396000" cy="396000"/>
          </a:xfrm>
        </p:grpSpPr>
        <p:sp>
          <p:nvSpPr>
            <p:cNvPr id="21" name="Rechteck 20"/>
            <p:cNvSpPr/>
            <p:nvPr/>
          </p:nvSpPr>
          <p:spPr>
            <a:xfrm>
              <a:off x="236938" y="4449465"/>
              <a:ext cx="396000" cy="360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pic>
          <p:nvPicPr>
            <p:cNvPr id="22" name="Grafik 21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6938" y="4430196"/>
              <a:ext cx="396000" cy="396000"/>
            </a:xfrm>
            <a:prstGeom prst="rect">
              <a:avLst/>
            </a:prstGeom>
          </p:spPr>
        </p:pic>
      </p:grpSp>
      <p:pic>
        <p:nvPicPr>
          <p:cNvPr id="23" name="Grafik 2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501" y="4326400"/>
            <a:ext cx="423693" cy="396000"/>
          </a:xfrm>
          <a:prstGeom prst="rect">
            <a:avLst/>
          </a:prstGeom>
        </p:spPr>
      </p:pic>
      <p:pic>
        <p:nvPicPr>
          <p:cNvPr id="24" name="Grafik 2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501" y="4835154"/>
            <a:ext cx="423693" cy="396000"/>
          </a:xfrm>
          <a:prstGeom prst="rect">
            <a:avLst/>
          </a:prstGeom>
        </p:spPr>
      </p:pic>
      <p:pic>
        <p:nvPicPr>
          <p:cNvPr id="25" name="Grafik 2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607" y="5428721"/>
            <a:ext cx="423693" cy="396000"/>
          </a:xfrm>
          <a:prstGeom prst="rect">
            <a:avLst/>
          </a:prstGeom>
        </p:spPr>
      </p:pic>
      <p:grpSp>
        <p:nvGrpSpPr>
          <p:cNvPr id="26" name="Gruppieren 25"/>
          <p:cNvGrpSpPr/>
          <p:nvPr/>
        </p:nvGrpSpPr>
        <p:grpSpPr>
          <a:xfrm>
            <a:off x="325053" y="5937475"/>
            <a:ext cx="431073" cy="396000"/>
            <a:chOff x="240386" y="6614808"/>
            <a:chExt cx="402897" cy="396000"/>
          </a:xfrm>
        </p:grpSpPr>
        <p:sp>
          <p:nvSpPr>
            <p:cNvPr id="27" name="Rechteck 26"/>
            <p:cNvSpPr/>
            <p:nvPr/>
          </p:nvSpPr>
          <p:spPr>
            <a:xfrm>
              <a:off x="240386" y="6614808"/>
              <a:ext cx="396000" cy="396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pic>
          <p:nvPicPr>
            <p:cNvPr id="28" name="Grafik 27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7283" y="6614808"/>
              <a:ext cx="396000" cy="396000"/>
            </a:xfrm>
            <a:prstGeom prst="rect">
              <a:avLst/>
            </a:prstGeom>
          </p:spPr>
        </p:pic>
      </p:grpSp>
      <p:pic>
        <p:nvPicPr>
          <p:cNvPr id="29" name="Grafik 28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501" y="6429022"/>
            <a:ext cx="423693" cy="396000"/>
          </a:xfrm>
          <a:prstGeom prst="rect">
            <a:avLst/>
          </a:prstGeom>
        </p:spPr>
      </p:pic>
      <p:grpSp>
        <p:nvGrpSpPr>
          <p:cNvPr id="30" name="Gruppieren 29"/>
          <p:cNvGrpSpPr/>
          <p:nvPr/>
        </p:nvGrpSpPr>
        <p:grpSpPr>
          <a:xfrm>
            <a:off x="328502" y="6931813"/>
            <a:ext cx="428444" cy="397065"/>
            <a:chOff x="243835" y="7609146"/>
            <a:chExt cx="400440" cy="397065"/>
          </a:xfrm>
        </p:grpSpPr>
        <p:sp>
          <p:nvSpPr>
            <p:cNvPr id="31" name="Rechteck 30"/>
            <p:cNvSpPr/>
            <p:nvPr/>
          </p:nvSpPr>
          <p:spPr>
            <a:xfrm>
              <a:off x="243835" y="7609146"/>
              <a:ext cx="396000" cy="396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pic>
          <p:nvPicPr>
            <p:cNvPr id="32" name="Grafik 31"/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8275" y="7610211"/>
              <a:ext cx="396000" cy="396000"/>
            </a:xfrm>
            <a:prstGeom prst="rect">
              <a:avLst/>
            </a:prstGeom>
          </p:spPr>
        </p:pic>
      </p:grpSp>
      <p:grpSp>
        <p:nvGrpSpPr>
          <p:cNvPr id="33" name="Gruppieren 32"/>
          <p:cNvGrpSpPr/>
          <p:nvPr/>
        </p:nvGrpSpPr>
        <p:grpSpPr>
          <a:xfrm>
            <a:off x="328501" y="7526445"/>
            <a:ext cx="423693" cy="397934"/>
            <a:chOff x="243835" y="8203778"/>
            <a:chExt cx="396000" cy="397934"/>
          </a:xfrm>
        </p:grpSpPr>
        <p:sp>
          <p:nvSpPr>
            <p:cNvPr id="34" name="Rechteck 33"/>
            <p:cNvSpPr/>
            <p:nvPr/>
          </p:nvSpPr>
          <p:spPr>
            <a:xfrm>
              <a:off x="243835" y="8203778"/>
              <a:ext cx="396000" cy="396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pic>
          <p:nvPicPr>
            <p:cNvPr id="35" name="Grafik 34"/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35" y="8205712"/>
              <a:ext cx="396000" cy="396000"/>
            </a:xfrm>
            <a:prstGeom prst="rect">
              <a:avLst/>
            </a:prstGeom>
          </p:spPr>
        </p:pic>
      </p:grpSp>
      <p:pic>
        <p:nvPicPr>
          <p:cNvPr id="36" name="Grafik 35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501" y="8031540"/>
            <a:ext cx="423693" cy="396000"/>
          </a:xfrm>
          <a:prstGeom prst="rect">
            <a:avLst/>
          </a:prstGeom>
        </p:spPr>
      </p:pic>
      <p:grpSp>
        <p:nvGrpSpPr>
          <p:cNvPr id="37" name="Gruppieren 36"/>
          <p:cNvGrpSpPr/>
          <p:nvPr/>
        </p:nvGrpSpPr>
        <p:grpSpPr>
          <a:xfrm>
            <a:off x="328501" y="8534701"/>
            <a:ext cx="425857" cy="396942"/>
            <a:chOff x="243835" y="9212034"/>
            <a:chExt cx="398022" cy="396942"/>
          </a:xfrm>
        </p:grpSpPr>
        <p:sp>
          <p:nvSpPr>
            <p:cNvPr id="38" name="Rechteck 37"/>
            <p:cNvSpPr/>
            <p:nvPr/>
          </p:nvSpPr>
          <p:spPr>
            <a:xfrm>
              <a:off x="243835" y="9212034"/>
              <a:ext cx="396000" cy="396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pic>
          <p:nvPicPr>
            <p:cNvPr id="39" name="Grafik 38"/>
            <p:cNvPicPr>
              <a:picLocks noChangeAspect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5857" y="9212976"/>
              <a:ext cx="396000" cy="396000"/>
            </a:xfrm>
            <a:prstGeom prst="rect">
              <a:avLst/>
            </a:prstGeom>
          </p:spPr>
        </p:pic>
      </p:grpSp>
      <p:grpSp>
        <p:nvGrpSpPr>
          <p:cNvPr id="40" name="Gruppieren 39"/>
          <p:cNvGrpSpPr/>
          <p:nvPr/>
        </p:nvGrpSpPr>
        <p:grpSpPr>
          <a:xfrm>
            <a:off x="328501" y="9044397"/>
            <a:ext cx="423693" cy="396000"/>
            <a:chOff x="243835" y="9721730"/>
            <a:chExt cx="396000" cy="396000"/>
          </a:xfrm>
        </p:grpSpPr>
        <p:sp>
          <p:nvSpPr>
            <p:cNvPr id="41" name="Rechteck 40"/>
            <p:cNvSpPr/>
            <p:nvPr/>
          </p:nvSpPr>
          <p:spPr>
            <a:xfrm>
              <a:off x="243835" y="9721730"/>
              <a:ext cx="396000" cy="396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pic>
          <p:nvPicPr>
            <p:cNvPr id="42" name="Grafik 41"/>
            <p:cNvPicPr>
              <a:picLocks noChangeAspect="1"/>
            </p:cNvPicPr>
            <p:nvPr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35" y="9721730"/>
              <a:ext cx="396000" cy="396000"/>
            </a:xfrm>
            <a:prstGeom prst="rect">
              <a:avLst/>
            </a:prstGeom>
          </p:spPr>
        </p:pic>
      </p:grpSp>
      <p:pic>
        <p:nvPicPr>
          <p:cNvPr id="43" name="Grafik 42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501" y="9544841"/>
            <a:ext cx="423693" cy="396000"/>
          </a:xfrm>
          <a:prstGeom prst="rect">
            <a:avLst/>
          </a:prstGeom>
        </p:spPr>
      </p:pic>
      <p:sp>
        <p:nvSpPr>
          <p:cNvPr id="44" name="Rechteck 43"/>
          <p:cNvSpPr/>
          <p:nvPr/>
        </p:nvSpPr>
        <p:spPr>
          <a:xfrm>
            <a:off x="328501" y="10045285"/>
            <a:ext cx="423693" cy="39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pic>
        <p:nvPicPr>
          <p:cNvPr id="45" name="Grafik 44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501" y="10053595"/>
            <a:ext cx="423693" cy="396000"/>
          </a:xfrm>
          <a:prstGeom prst="rect">
            <a:avLst/>
          </a:prstGeom>
        </p:spPr>
      </p:pic>
      <p:pic>
        <p:nvPicPr>
          <p:cNvPr id="46" name="Grafik 45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744" y="10549590"/>
            <a:ext cx="423693" cy="396000"/>
          </a:xfrm>
          <a:prstGeom prst="rect">
            <a:avLst/>
          </a:prstGeom>
        </p:spPr>
      </p:pic>
      <p:pic>
        <p:nvPicPr>
          <p:cNvPr id="47" name="Grafik 46"/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744" y="12061096"/>
            <a:ext cx="423693" cy="396000"/>
          </a:xfrm>
          <a:prstGeom prst="rect">
            <a:avLst/>
          </a:prstGeom>
        </p:spPr>
      </p:pic>
      <p:sp>
        <p:nvSpPr>
          <p:cNvPr id="48" name="Rechteck 47"/>
          <p:cNvSpPr/>
          <p:nvPr/>
        </p:nvSpPr>
        <p:spPr>
          <a:xfrm>
            <a:off x="343744" y="11555912"/>
            <a:ext cx="423693" cy="396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pic>
        <p:nvPicPr>
          <p:cNvPr id="49" name="Picture 2" descr="Skischuhe Stock-Vektorgrafiken kaufen - Seite 2 - Alamy"/>
          <p:cNvPicPr>
            <a:picLocks noChangeAspect="1" noChangeArrowheads="1"/>
          </p:cNvPicPr>
          <p:nvPr/>
        </p:nvPicPr>
        <p:blipFill rotWithShape="1"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42" t="12775" r="12078" b="13682"/>
          <a:stretch/>
        </p:blipFill>
        <p:spPr bwMode="auto">
          <a:xfrm>
            <a:off x="353901" y="11576579"/>
            <a:ext cx="387948" cy="3642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Grafik 49"/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875" y="11045585"/>
            <a:ext cx="396000" cy="396000"/>
          </a:xfrm>
          <a:prstGeom prst="rect">
            <a:avLst/>
          </a:prstGeom>
        </p:spPr>
      </p:pic>
      <p:grpSp>
        <p:nvGrpSpPr>
          <p:cNvPr id="51" name="Gruppieren 50"/>
          <p:cNvGrpSpPr/>
          <p:nvPr/>
        </p:nvGrpSpPr>
        <p:grpSpPr>
          <a:xfrm>
            <a:off x="317874" y="1739619"/>
            <a:ext cx="404119" cy="398941"/>
            <a:chOff x="306588" y="1739816"/>
            <a:chExt cx="404119" cy="398941"/>
          </a:xfrm>
        </p:grpSpPr>
        <p:sp>
          <p:nvSpPr>
            <p:cNvPr id="3" name="Rechteck 2"/>
            <p:cNvSpPr/>
            <p:nvPr/>
          </p:nvSpPr>
          <p:spPr>
            <a:xfrm>
              <a:off x="306588" y="1739816"/>
              <a:ext cx="396000" cy="39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pic>
          <p:nvPicPr>
            <p:cNvPr id="2" name="Grafik 1"/>
            <p:cNvPicPr>
              <a:picLocks noChangeAspect="1"/>
            </p:cNvPicPr>
            <p:nvPr/>
          </p:nvPicPr>
          <p:blipFill>
            <a:blip r:embed="rId2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4707" y="1742757"/>
              <a:ext cx="396000" cy="396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516750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192302" y="197435"/>
            <a:ext cx="4917796" cy="123510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5" name="Textfeld 4"/>
          <p:cNvSpPr txBox="1"/>
          <p:nvPr/>
        </p:nvSpPr>
        <p:spPr>
          <a:xfrm>
            <a:off x="343744" y="302318"/>
            <a:ext cx="4614912" cy="1061829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de-CH" sz="1400" b="1" dirty="0"/>
              <a:t>Entsorgungsstelle Petermann</a:t>
            </a:r>
          </a:p>
          <a:p>
            <a:r>
              <a:rPr lang="de-CH" sz="1100" dirty="0"/>
              <a:t>Befindet sich bei den Schulanlagen Rain auf der Rückseite des Schulhauses Petermann</a:t>
            </a:r>
          </a:p>
          <a:p>
            <a:endParaRPr lang="de-CH" sz="500" dirty="0"/>
          </a:p>
          <a:p>
            <a:pPr>
              <a:tabLst>
                <a:tab pos="1257300" algn="l"/>
              </a:tabLst>
            </a:pPr>
            <a:r>
              <a:rPr lang="de-CH" sz="1100" b="1" dirty="0"/>
              <a:t>Öffnungszeiten:	</a:t>
            </a:r>
            <a:endParaRPr lang="de-CH" sz="1100" b="1" dirty="0" smtClean="0"/>
          </a:p>
          <a:p>
            <a:pPr>
              <a:tabLst>
                <a:tab pos="1257300" algn="l"/>
              </a:tabLst>
            </a:pPr>
            <a:r>
              <a:rPr lang="de-CH" sz="1100" b="1" dirty="0" smtClean="0"/>
              <a:t>Mo </a:t>
            </a:r>
            <a:r>
              <a:rPr lang="de-CH" sz="1100" b="1" dirty="0"/>
              <a:t>-  Fr, 07.30 – 17.00 Uhr </a:t>
            </a:r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403" y="1537334"/>
            <a:ext cx="423693" cy="396000"/>
          </a:xfrm>
          <a:prstGeom prst="rect">
            <a:avLst/>
          </a:prstGeom>
        </p:spPr>
      </p:pic>
      <p:sp>
        <p:nvSpPr>
          <p:cNvPr id="7" name="Rechteck 6"/>
          <p:cNvSpPr/>
          <p:nvPr/>
        </p:nvSpPr>
        <p:spPr>
          <a:xfrm>
            <a:off x="330618" y="2489100"/>
            <a:ext cx="408288" cy="3905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403" y="2040472"/>
            <a:ext cx="423693" cy="396000"/>
          </a:xfrm>
          <a:prstGeom prst="rect">
            <a:avLst/>
          </a:prstGeom>
        </p:spPr>
      </p:pic>
      <p:pic>
        <p:nvPicPr>
          <p:cNvPr id="9" name="Grafik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808" y="2551870"/>
            <a:ext cx="423693" cy="396000"/>
          </a:xfrm>
          <a:prstGeom prst="rect">
            <a:avLst/>
          </a:prstGeom>
        </p:spPr>
      </p:pic>
      <p:graphicFrame>
        <p:nvGraphicFramePr>
          <p:cNvPr id="10" name="Tabel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6663544"/>
              </p:ext>
            </p:extLst>
          </p:nvPr>
        </p:nvGraphicFramePr>
        <p:xfrm>
          <a:off x="274745" y="1457092"/>
          <a:ext cx="4752905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1901">
                  <a:extLst>
                    <a:ext uri="{9D8B030D-6E8A-4147-A177-3AD203B41FA5}">
                      <a16:colId xmlns:a16="http://schemas.microsoft.com/office/drawing/2014/main" val="1576710834"/>
                    </a:ext>
                  </a:extLst>
                </a:gridCol>
                <a:gridCol w="862848">
                  <a:extLst>
                    <a:ext uri="{9D8B030D-6E8A-4147-A177-3AD203B41FA5}">
                      <a16:colId xmlns:a16="http://schemas.microsoft.com/office/drawing/2014/main" val="751079197"/>
                    </a:ext>
                  </a:extLst>
                </a:gridCol>
                <a:gridCol w="3338156">
                  <a:extLst>
                    <a:ext uri="{9D8B030D-6E8A-4147-A177-3AD203B41FA5}">
                      <a16:colId xmlns:a16="http://schemas.microsoft.com/office/drawing/2014/main" val="1033795207"/>
                    </a:ext>
                  </a:extLst>
                </a:gridCol>
              </a:tblGrid>
              <a:tr h="224907">
                <a:tc gridSpan="2">
                  <a:txBody>
                    <a:bodyPr/>
                    <a:lstStyle/>
                    <a:p>
                      <a:r>
                        <a:rPr lang="de-DE" sz="1200" dirty="0" smtClean="0">
                          <a:solidFill>
                            <a:sysClr val="windowText" lastClr="000000"/>
                          </a:solidFill>
                        </a:rPr>
                        <a:t>WAS?</a:t>
                      </a:r>
                      <a:endParaRPr lang="de-CH" sz="12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 sz="12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dirty="0" smtClean="0">
                          <a:solidFill>
                            <a:sysClr val="windowText" lastClr="000000"/>
                          </a:solidFill>
                        </a:rPr>
                        <a:t>WIE?</a:t>
                      </a:r>
                      <a:endParaRPr lang="de-CH" sz="12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4711595"/>
                  </a:ext>
                </a:extLst>
              </a:tr>
              <a:tr h="422716">
                <a:tc>
                  <a:txBody>
                    <a:bodyPr/>
                    <a:lstStyle/>
                    <a:p>
                      <a:endParaRPr lang="de-CH" sz="1100" dirty="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50" b="1" dirty="0" smtClean="0"/>
                        <a:t>Altglas</a:t>
                      </a:r>
                      <a:endParaRPr lang="de-CH" sz="1050" b="1" dirty="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900" dirty="0" smtClean="0"/>
                        <a:t>Metall-</a:t>
                      </a:r>
                      <a:r>
                        <a:rPr lang="de-DE" sz="900" baseline="0" dirty="0" smtClean="0"/>
                        <a:t> und Plastikteile entfernen, Glas nach Farben trennen, im Zweifelsfall immer ins </a:t>
                      </a:r>
                      <a:r>
                        <a:rPr lang="de-DE" sz="900" baseline="0" dirty="0" err="1" smtClean="0"/>
                        <a:t>Grünglas</a:t>
                      </a:r>
                      <a:r>
                        <a:rPr lang="de-DE" sz="900" baseline="0" dirty="0" smtClean="0"/>
                        <a:t>.</a:t>
                      </a:r>
                    </a:p>
                    <a:p>
                      <a:r>
                        <a:rPr lang="de-DE" sz="900" b="1" dirty="0" smtClean="0"/>
                        <a:t>Keine</a:t>
                      </a:r>
                      <a:r>
                        <a:rPr lang="de-DE" sz="900" dirty="0" smtClean="0"/>
                        <a:t> Spiegel, Fenster-</a:t>
                      </a:r>
                      <a:r>
                        <a:rPr lang="de-DE" sz="900" baseline="0" dirty="0" smtClean="0"/>
                        <a:t> und Autoscheiben, kein Kristallglas</a:t>
                      </a:r>
                      <a:endParaRPr lang="de-CH" sz="900" dirty="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3149556"/>
                  </a:ext>
                </a:extLst>
              </a:tr>
              <a:tr h="422716">
                <a:tc>
                  <a:txBody>
                    <a:bodyPr/>
                    <a:lstStyle/>
                    <a:p>
                      <a:endParaRPr lang="de-CH" sz="1100" dirty="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50" b="1" dirty="0" smtClean="0"/>
                        <a:t>Altpapier</a:t>
                      </a:r>
                      <a:endParaRPr lang="de-CH" sz="1050" b="1" dirty="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900" dirty="0" smtClean="0"/>
                        <a:t>Zeitungen,</a:t>
                      </a:r>
                      <a:r>
                        <a:rPr lang="de-DE" sz="900" baseline="0" dirty="0" smtClean="0"/>
                        <a:t> Prospekte, Zeitschriften, Bücher ohne Einband, Telefonbücher lose einwerfen.</a:t>
                      </a:r>
                    </a:p>
                    <a:p>
                      <a:r>
                        <a:rPr lang="de-DE" sz="900" b="1" baseline="0" dirty="0" smtClean="0"/>
                        <a:t>Keine</a:t>
                      </a:r>
                      <a:r>
                        <a:rPr lang="de-DE" sz="900" baseline="0" dirty="0" smtClean="0"/>
                        <a:t> Etiketten, kein kunstbeschichtetes Papier</a:t>
                      </a:r>
                      <a:endParaRPr lang="de-CH" sz="900" dirty="0" smtClean="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2304684"/>
                  </a:ext>
                </a:extLst>
              </a:tr>
              <a:tr h="422716">
                <a:tc>
                  <a:txBody>
                    <a:bodyPr/>
                    <a:lstStyle/>
                    <a:p>
                      <a:endParaRPr lang="de-CH" sz="1100" dirty="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100" b="1" dirty="0" smtClean="0"/>
                        <a:t>Textilien</a:t>
                      </a:r>
                    </a:p>
                    <a:p>
                      <a:r>
                        <a:rPr lang="de-DE" sz="1100" b="1" dirty="0" smtClean="0"/>
                        <a:t>Schuhe</a:t>
                      </a:r>
                      <a:endParaRPr lang="de-CH" sz="1100" b="1" dirty="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900" b="1" dirty="0" smtClean="0"/>
                        <a:t>Keine</a:t>
                      </a:r>
                      <a:r>
                        <a:rPr lang="de-DE" sz="900" baseline="0" dirty="0" smtClean="0"/>
                        <a:t> Stoff- und Wollabfälle, keine schadhaften Kleider</a:t>
                      </a:r>
                    </a:p>
                    <a:p>
                      <a:endParaRPr lang="de-DE" sz="900" baseline="0" dirty="0" smtClean="0"/>
                    </a:p>
                    <a:p>
                      <a:endParaRPr lang="de-CH" sz="900" dirty="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8255859"/>
                  </a:ext>
                </a:extLst>
              </a:tr>
              <a:tr h="422716">
                <a:tc>
                  <a:txBody>
                    <a:bodyPr/>
                    <a:lstStyle/>
                    <a:p>
                      <a:endParaRPr lang="de-CH" sz="1100" dirty="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100" b="1" dirty="0" smtClean="0"/>
                        <a:t>PET-Flaschen</a:t>
                      </a:r>
                      <a:endParaRPr lang="de-CH" sz="1100" b="1" dirty="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900" dirty="0" smtClean="0"/>
                        <a:t>Nur Getränkeflaschen mit PET-Symbol, </a:t>
                      </a:r>
                      <a:r>
                        <a:rPr lang="de-DE" sz="900" dirty="0" err="1" smtClean="0"/>
                        <a:t>weisse</a:t>
                      </a:r>
                      <a:r>
                        <a:rPr lang="de-DE" sz="900" dirty="0" smtClean="0"/>
                        <a:t> Milchflaschen gehören</a:t>
                      </a:r>
                      <a:r>
                        <a:rPr lang="de-DE" sz="900" baseline="0" dirty="0" smtClean="0"/>
                        <a:t> in den separaten Behälter. </a:t>
                      </a:r>
                      <a:r>
                        <a:rPr lang="de-DE" sz="900" b="1" baseline="0" dirty="0" smtClean="0"/>
                        <a:t>Keine</a:t>
                      </a:r>
                      <a:r>
                        <a:rPr lang="de-DE" sz="900" baseline="0" dirty="0" smtClean="0"/>
                        <a:t> Öl-, Essig-, Chemieflaschen aus PET, diese gehören in den Hauskehricht. </a:t>
                      </a:r>
                      <a:endParaRPr lang="de-CH" sz="900" dirty="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7039056"/>
                  </a:ext>
                </a:extLst>
              </a:tr>
            </a:tbl>
          </a:graphicData>
        </a:graphic>
      </p:graphicFrame>
      <p:pic>
        <p:nvPicPr>
          <p:cNvPr id="12" name="Grafik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403" y="2263663"/>
            <a:ext cx="423693" cy="396000"/>
          </a:xfrm>
          <a:prstGeom prst="rect">
            <a:avLst/>
          </a:prstGeom>
        </p:spPr>
      </p:pic>
      <p:pic>
        <p:nvPicPr>
          <p:cNvPr id="13" name="Grafik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808" y="2755113"/>
            <a:ext cx="423693" cy="396000"/>
          </a:xfrm>
          <a:prstGeom prst="rect">
            <a:avLst/>
          </a:prstGeom>
        </p:spPr>
      </p:pic>
      <p:graphicFrame>
        <p:nvGraphicFramePr>
          <p:cNvPr id="14" name="Tabel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2992141"/>
              </p:ext>
            </p:extLst>
          </p:nvPr>
        </p:nvGraphicFramePr>
        <p:xfrm>
          <a:off x="220311" y="4521840"/>
          <a:ext cx="4752905" cy="1783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1901">
                  <a:extLst>
                    <a:ext uri="{9D8B030D-6E8A-4147-A177-3AD203B41FA5}">
                      <a16:colId xmlns:a16="http://schemas.microsoft.com/office/drawing/2014/main" val="1576710834"/>
                    </a:ext>
                  </a:extLst>
                </a:gridCol>
                <a:gridCol w="862848">
                  <a:extLst>
                    <a:ext uri="{9D8B030D-6E8A-4147-A177-3AD203B41FA5}">
                      <a16:colId xmlns:a16="http://schemas.microsoft.com/office/drawing/2014/main" val="751079197"/>
                    </a:ext>
                  </a:extLst>
                </a:gridCol>
                <a:gridCol w="3338156">
                  <a:extLst>
                    <a:ext uri="{9D8B030D-6E8A-4147-A177-3AD203B41FA5}">
                      <a16:colId xmlns:a16="http://schemas.microsoft.com/office/drawing/2014/main" val="1033795207"/>
                    </a:ext>
                  </a:extLst>
                </a:gridCol>
              </a:tblGrid>
              <a:tr h="228599">
                <a:tc gridSpan="2">
                  <a:txBody>
                    <a:bodyPr/>
                    <a:lstStyle/>
                    <a:p>
                      <a:r>
                        <a:rPr lang="de-DE" sz="1200" dirty="0" smtClean="0">
                          <a:solidFill>
                            <a:sysClr val="windowText" lastClr="000000"/>
                          </a:solidFill>
                        </a:rPr>
                        <a:t>WAS?</a:t>
                      </a:r>
                      <a:endParaRPr lang="de-CH" sz="12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 sz="12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dirty="0" smtClean="0">
                          <a:solidFill>
                            <a:sysClr val="windowText" lastClr="000000"/>
                          </a:solidFill>
                        </a:rPr>
                        <a:t>WIE?</a:t>
                      </a:r>
                      <a:endParaRPr lang="de-CH" sz="12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4711595"/>
                  </a:ext>
                </a:extLst>
              </a:tr>
              <a:tr h="422716">
                <a:tc>
                  <a:txBody>
                    <a:bodyPr/>
                    <a:lstStyle/>
                    <a:p>
                      <a:endParaRPr lang="de-CH" sz="1100" dirty="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50" b="1" dirty="0" smtClean="0"/>
                        <a:t>Haus-</a:t>
                      </a:r>
                    </a:p>
                    <a:p>
                      <a:r>
                        <a:rPr lang="de-DE" sz="1050" b="1" dirty="0" smtClean="0"/>
                        <a:t>kehricht</a:t>
                      </a:r>
                      <a:endParaRPr lang="de-CH" sz="1050" b="1" dirty="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900" dirty="0" smtClean="0"/>
                        <a:t>17 bis 110 l Kehrichtsäcke,</a:t>
                      </a:r>
                      <a:r>
                        <a:rPr lang="de-DE" sz="900" baseline="0" dirty="0" smtClean="0"/>
                        <a:t> versehen mit entsprechender Gebührenmarke. </a:t>
                      </a:r>
                    </a:p>
                    <a:p>
                      <a:r>
                        <a:rPr lang="de-DE" sz="900" baseline="0" dirty="0" smtClean="0"/>
                        <a:t>Kehrichtcontainer, versehen mit Chip. </a:t>
                      </a:r>
                      <a:endParaRPr lang="de-CH" sz="900" dirty="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3149556"/>
                  </a:ext>
                </a:extLst>
              </a:tr>
              <a:tr h="422716">
                <a:tc>
                  <a:txBody>
                    <a:bodyPr/>
                    <a:lstStyle/>
                    <a:p>
                      <a:endParaRPr lang="de-CH" sz="1100" dirty="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50" b="1" dirty="0" smtClean="0"/>
                        <a:t>Sperrgut</a:t>
                      </a:r>
                      <a:endParaRPr lang="de-CH" sz="1050" b="1" dirty="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900" dirty="0" smtClean="0"/>
                        <a:t>Sperrgutbündel</a:t>
                      </a:r>
                      <a:r>
                        <a:rPr lang="de-DE" sz="900" baseline="0" dirty="0" smtClean="0"/>
                        <a:t> bis max. 1,5m Länge und 25kg, versehen mit entsprechender Gebührenmarke oder bei der Sammelstelle </a:t>
                      </a:r>
                      <a:r>
                        <a:rPr lang="de-DE" sz="900" baseline="0" dirty="0" err="1" smtClean="0"/>
                        <a:t>Oberbürgle</a:t>
                      </a:r>
                      <a:r>
                        <a:rPr lang="de-DE" sz="900" baseline="0" dirty="0" smtClean="0"/>
                        <a:t> entsorgen. </a:t>
                      </a:r>
                      <a:endParaRPr lang="de-CH" sz="900" dirty="0" smtClean="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2304684"/>
                  </a:ext>
                </a:extLst>
              </a:tr>
              <a:tr h="422716">
                <a:tc gridSpan="2">
                  <a:txBody>
                    <a:bodyPr/>
                    <a:lstStyle/>
                    <a:p>
                      <a:r>
                        <a:rPr lang="de-DE" sz="1100" b="1" dirty="0" smtClean="0"/>
                        <a:t>Sammlungen</a:t>
                      </a:r>
                      <a:endParaRPr lang="de-CH" sz="1100" b="1" dirty="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 sz="1100" b="1" dirty="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900" b="0" dirty="0" smtClean="0"/>
                        <a:t>Siedlungsgebiet jeden Mittwoch, landwirtschaftliche Gebiete alle</a:t>
                      </a:r>
                      <a:r>
                        <a:rPr lang="de-DE" sz="900" b="0" baseline="0" dirty="0" smtClean="0"/>
                        <a:t> </a:t>
                      </a:r>
                      <a:br>
                        <a:rPr lang="de-DE" sz="900" b="0" baseline="0" dirty="0" smtClean="0"/>
                      </a:br>
                      <a:r>
                        <a:rPr lang="de-DE" sz="900" b="0" baseline="0" dirty="0" smtClean="0"/>
                        <a:t>14 Tage</a:t>
                      </a:r>
                    </a:p>
                    <a:p>
                      <a:r>
                        <a:rPr lang="de-DE" sz="900" dirty="0" smtClean="0"/>
                        <a:t>Veröffentlichung</a:t>
                      </a:r>
                      <a:r>
                        <a:rPr lang="de-DE" sz="900" baseline="0" dirty="0" smtClean="0"/>
                        <a:t> im </a:t>
                      </a:r>
                      <a:r>
                        <a:rPr lang="de-DE" sz="900" baseline="0" dirty="0" err="1" smtClean="0"/>
                        <a:t>Rainfo</a:t>
                      </a:r>
                      <a:r>
                        <a:rPr lang="de-DE" sz="900" baseline="0" dirty="0" smtClean="0"/>
                        <a:t> oder unter www.rain.ch</a:t>
                      </a:r>
                      <a:endParaRPr lang="de-CH" sz="900" dirty="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8255859"/>
                  </a:ext>
                </a:extLst>
              </a:tr>
            </a:tbl>
          </a:graphicData>
        </a:graphic>
      </p:graphicFrame>
      <p:sp>
        <p:nvSpPr>
          <p:cNvPr id="15" name="Textfeld 14"/>
          <p:cNvSpPr txBox="1"/>
          <p:nvPr/>
        </p:nvSpPr>
        <p:spPr>
          <a:xfrm>
            <a:off x="274743" y="3928043"/>
            <a:ext cx="4614912" cy="584775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de-CH" sz="1400" b="1" dirty="0" smtClean="0"/>
              <a:t>Kehricht</a:t>
            </a:r>
            <a:endParaRPr lang="de-CH" sz="1400" b="1" dirty="0"/>
          </a:p>
          <a:p>
            <a:r>
              <a:rPr lang="de-DE" sz="1200" dirty="0" smtClean="0"/>
              <a:t>Nicht wiederverwertbare, ungiftige Stoffe</a:t>
            </a:r>
            <a:endParaRPr lang="de-CH" sz="1200" dirty="0"/>
          </a:p>
          <a:p>
            <a:endParaRPr lang="de-CH" sz="600" dirty="0"/>
          </a:p>
        </p:txBody>
      </p:sp>
      <p:pic>
        <p:nvPicPr>
          <p:cNvPr id="16" name="Grafik 1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720" y="5319196"/>
            <a:ext cx="396000" cy="396000"/>
          </a:xfrm>
          <a:prstGeom prst="rect">
            <a:avLst/>
          </a:prstGeom>
        </p:spPr>
      </p:pic>
      <p:pic>
        <p:nvPicPr>
          <p:cNvPr id="17" name="Grafik 1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720" y="4819106"/>
            <a:ext cx="396000" cy="396000"/>
          </a:xfrm>
          <a:prstGeom prst="rect">
            <a:avLst/>
          </a:prstGeom>
        </p:spPr>
      </p:pic>
      <p:graphicFrame>
        <p:nvGraphicFramePr>
          <p:cNvPr id="18" name="Tabel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8104119"/>
              </p:ext>
            </p:extLst>
          </p:nvPr>
        </p:nvGraphicFramePr>
        <p:xfrm>
          <a:off x="248373" y="7031161"/>
          <a:ext cx="4752905" cy="67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4749">
                  <a:extLst>
                    <a:ext uri="{9D8B030D-6E8A-4147-A177-3AD203B41FA5}">
                      <a16:colId xmlns:a16="http://schemas.microsoft.com/office/drawing/2014/main" val="1576710834"/>
                    </a:ext>
                  </a:extLst>
                </a:gridCol>
                <a:gridCol w="3338156">
                  <a:extLst>
                    <a:ext uri="{9D8B030D-6E8A-4147-A177-3AD203B41FA5}">
                      <a16:colId xmlns:a16="http://schemas.microsoft.com/office/drawing/2014/main" val="103379520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de-CH" sz="5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CH" sz="5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4711595"/>
                  </a:ext>
                </a:extLst>
              </a:tr>
              <a:tr h="422716">
                <a:tc gridSpan="2">
                  <a:txBody>
                    <a:bodyPr/>
                    <a:lstStyle/>
                    <a:p>
                      <a:r>
                        <a:rPr lang="de-DE" sz="900" dirty="0" smtClean="0"/>
                        <a:t>Reguläre</a:t>
                      </a:r>
                      <a:r>
                        <a:rPr lang="de-DE" sz="900" baseline="0" dirty="0" smtClean="0"/>
                        <a:t> Sammlungen von März bis November</a:t>
                      </a:r>
                    </a:p>
                    <a:p>
                      <a:r>
                        <a:rPr lang="de-DE" sz="900" baseline="0" dirty="0" smtClean="0"/>
                        <a:t>Das </a:t>
                      </a:r>
                      <a:r>
                        <a:rPr lang="de-DE" sz="900" baseline="0" dirty="0" err="1" smtClean="0"/>
                        <a:t>Grüngut</a:t>
                      </a:r>
                      <a:r>
                        <a:rPr lang="de-DE" sz="900" baseline="0" dirty="0" smtClean="0"/>
                        <a:t> muss in Grüncontainern bereitgestellt und mit der entsprechenden Gebührenmarke versehen werden. Abfuhrtage </a:t>
                      </a:r>
                      <a:r>
                        <a:rPr lang="de-DE" sz="900" baseline="0" dirty="0" err="1" smtClean="0"/>
                        <a:t>gemäss</a:t>
                      </a:r>
                      <a:r>
                        <a:rPr lang="de-DE" sz="900" baseline="0" dirty="0" smtClean="0"/>
                        <a:t> Veröffentlichung im </a:t>
                      </a:r>
                      <a:r>
                        <a:rPr lang="de-DE" sz="900" baseline="0" dirty="0" err="1" smtClean="0"/>
                        <a:t>Rainfo</a:t>
                      </a:r>
                      <a:r>
                        <a:rPr lang="de-DE" sz="900" baseline="0" dirty="0" smtClean="0"/>
                        <a:t> oder unter www.rain.ch</a:t>
                      </a:r>
                      <a:endParaRPr lang="de-CH" sz="900" dirty="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 sz="900" dirty="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3149556"/>
                  </a:ext>
                </a:extLst>
              </a:tr>
            </a:tbl>
          </a:graphicData>
        </a:graphic>
      </p:graphicFrame>
      <p:graphicFrame>
        <p:nvGraphicFramePr>
          <p:cNvPr id="21" name="Tabel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8905804"/>
              </p:ext>
            </p:extLst>
          </p:nvPr>
        </p:nvGraphicFramePr>
        <p:xfrm>
          <a:off x="248373" y="8739563"/>
          <a:ext cx="4752905" cy="28458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1901">
                  <a:extLst>
                    <a:ext uri="{9D8B030D-6E8A-4147-A177-3AD203B41FA5}">
                      <a16:colId xmlns:a16="http://schemas.microsoft.com/office/drawing/2014/main" val="1576710834"/>
                    </a:ext>
                  </a:extLst>
                </a:gridCol>
                <a:gridCol w="862848">
                  <a:extLst>
                    <a:ext uri="{9D8B030D-6E8A-4147-A177-3AD203B41FA5}">
                      <a16:colId xmlns:a16="http://schemas.microsoft.com/office/drawing/2014/main" val="751079197"/>
                    </a:ext>
                  </a:extLst>
                </a:gridCol>
                <a:gridCol w="3338156">
                  <a:extLst>
                    <a:ext uri="{9D8B030D-6E8A-4147-A177-3AD203B41FA5}">
                      <a16:colId xmlns:a16="http://schemas.microsoft.com/office/drawing/2014/main" val="1033795207"/>
                    </a:ext>
                  </a:extLst>
                </a:gridCol>
              </a:tblGrid>
              <a:tr h="228599">
                <a:tc gridSpan="2">
                  <a:txBody>
                    <a:bodyPr/>
                    <a:lstStyle/>
                    <a:p>
                      <a:r>
                        <a:rPr lang="de-DE" sz="1200" dirty="0" smtClean="0">
                          <a:solidFill>
                            <a:sysClr val="windowText" lastClr="000000"/>
                          </a:solidFill>
                        </a:rPr>
                        <a:t>WAS?</a:t>
                      </a:r>
                      <a:endParaRPr lang="de-CH" sz="12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 sz="12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dirty="0" smtClean="0">
                          <a:solidFill>
                            <a:sysClr val="windowText" lastClr="000000"/>
                          </a:solidFill>
                        </a:rPr>
                        <a:t>WIE?</a:t>
                      </a:r>
                      <a:endParaRPr lang="de-CH" sz="12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4711595"/>
                  </a:ext>
                </a:extLst>
              </a:tr>
              <a:tr h="422716">
                <a:tc>
                  <a:txBody>
                    <a:bodyPr/>
                    <a:lstStyle/>
                    <a:p>
                      <a:endParaRPr lang="de-CH" sz="1100" dirty="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50" b="1" dirty="0" smtClean="0"/>
                        <a:t>Chemikalien,</a:t>
                      </a:r>
                    </a:p>
                    <a:p>
                      <a:r>
                        <a:rPr lang="de-DE" sz="1050" b="1" dirty="0" smtClean="0"/>
                        <a:t>Gifte</a:t>
                      </a:r>
                      <a:endParaRPr lang="de-CH" sz="1050" b="1" dirty="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900" dirty="0" smtClean="0"/>
                        <a:t>Haushalts-Chemikalien wie Lösungsmittel, Reinigungsmittel,</a:t>
                      </a:r>
                      <a:r>
                        <a:rPr lang="de-DE" sz="900" baseline="0" dirty="0" smtClean="0"/>
                        <a:t> Quecksilber-Thermometer, Säuren und Laugen in Originalverpackung zurückgeben bei Verkaufsstelle, Drogerien, Apotheken oder Firma </a:t>
                      </a:r>
                      <a:r>
                        <a:rPr lang="de-DE" sz="900" baseline="0" dirty="0" err="1" smtClean="0"/>
                        <a:t>Sovag</a:t>
                      </a:r>
                      <a:r>
                        <a:rPr lang="de-DE" sz="900" baseline="0" dirty="0" smtClean="0"/>
                        <a:t> - </a:t>
                      </a:r>
                      <a:r>
                        <a:rPr lang="de-DE" sz="900" baseline="0" dirty="0" err="1" smtClean="0"/>
                        <a:t>Sonderabfallverwertungs</a:t>
                      </a:r>
                      <a:r>
                        <a:rPr lang="de-DE" sz="900" baseline="0" dirty="0" smtClean="0"/>
                        <a:t> AG, in 6026 Emmenbrücke</a:t>
                      </a:r>
                      <a:endParaRPr lang="de-CH" sz="900" dirty="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3149556"/>
                  </a:ext>
                </a:extLst>
              </a:tr>
              <a:tr h="422716">
                <a:tc gridSpan="2">
                  <a:txBody>
                    <a:bodyPr/>
                    <a:lstStyle/>
                    <a:p>
                      <a:r>
                        <a:rPr lang="de-DE" sz="1050" b="1" dirty="0" smtClean="0"/>
                        <a:t>Farben, Lacke, Verdünner, Klebstoffe </a:t>
                      </a:r>
                      <a:endParaRPr lang="de-CH" sz="1050" b="1" dirty="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 sz="1050" b="1" dirty="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900" dirty="0" smtClean="0"/>
                        <a:t>Zurückgeben bei Verkaufsstellen.</a:t>
                      </a:r>
                      <a:endParaRPr lang="de-DE" sz="900" baseline="0" dirty="0" smtClean="0"/>
                    </a:p>
                    <a:p>
                      <a:endParaRPr lang="de-CH" sz="900" dirty="0" smtClean="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2304684"/>
                  </a:ext>
                </a:extLst>
              </a:tr>
              <a:tr h="422716">
                <a:tc gridSpan="2">
                  <a:txBody>
                    <a:bodyPr/>
                    <a:lstStyle/>
                    <a:p>
                      <a:r>
                        <a:rPr lang="de-DE" sz="1050" b="1" dirty="0" smtClean="0"/>
                        <a:t>Medikamente</a:t>
                      </a:r>
                      <a:endParaRPr lang="de-CH" sz="1050" b="1" dirty="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 sz="1050" b="1" dirty="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900" dirty="0" smtClean="0"/>
                        <a:t>Möglichst in Originalverpackung retournieren</a:t>
                      </a:r>
                      <a:r>
                        <a:rPr lang="de-DE" sz="900" baseline="0" dirty="0" smtClean="0"/>
                        <a:t> bei Verkaufsstellen. </a:t>
                      </a:r>
                    </a:p>
                    <a:p>
                      <a:endParaRPr lang="de-DE" sz="900" dirty="0" smtClean="0"/>
                    </a:p>
                    <a:p>
                      <a:endParaRPr lang="de-DE" sz="900" dirty="0" smtClean="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2867721"/>
                  </a:ext>
                </a:extLst>
              </a:tr>
              <a:tr h="422716">
                <a:tc gridSpan="2">
                  <a:txBody>
                    <a:bodyPr/>
                    <a:lstStyle/>
                    <a:p>
                      <a:r>
                        <a:rPr lang="de-DE" sz="1050" b="1" dirty="0" smtClean="0"/>
                        <a:t>Tonerkartuschen, Tintenpatronen</a:t>
                      </a:r>
                      <a:endParaRPr lang="de-CH" sz="1050" b="1" dirty="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 sz="1050" b="1" dirty="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900" dirty="0" smtClean="0"/>
                        <a:t>Zurückgeben bei Verkaufsstellen oder beim Hersteller.</a:t>
                      </a:r>
                    </a:p>
                    <a:p>
                      <a:endParaRPr lang="de-DE" sz="900" dirty="0" smtClean="0"/>
                    </a:p>
                    <a:p>
                      <a:endParaRPr lang="de-DE" sz="900" dirty="0" smtClean="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4027290"/>
                  </a:ext>
                </a:extLst>
              </a:tr>
              <a:tr h="422716">
                <a:tc gridSpan="2">
                  <a:txBody>
                    <a:bodyPr/>
                    <a:lstStyle/>
                    <a:p>
                      <a:r>
                        <a:rPr lang="de-DE" sz="1050" b="1" dirty="0" smtClean="0"/>
                        <a:t>Tierkadaver</a:t>
                      </a:r>
                      <a:endParaRPr lang="de-CH" sz="1050" b="1" dirty="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 sz="1050" b="1" dirty="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900" dirty="0" smtClean="0"/>
                        <a:t>Sammelstelle beim ARA-Gelände Hochdorf</a:t>
                      </a:r>
                    </a:p>
                    <a:p>
                      <a:endParaRPr lang="de-DE" sz="900" dirty="0" smtClean="0"/>
                    </a:p>
                    <a:p>
                      <a:endParaRPr lang="de-CH" sz="900" dirty="0" smtClean="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4241533"/>
                  </a:ext>
                </a:extLst>
              </a:tr>
            </a:tbl>
          </a:graphicData>
        </a:graphic>
      </p:graphicFrame>
      <p:graphicFrame>
        <p:nvGraphicFramePr>
          <p:cNvPr id="22" name="Tabel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5269594"/>
              </p:ext>
            </p:extLst>
          </p:nvPr>
        </p:nvGraphicFramePr>
        <p:xfrm>
          <a:off x="248373" y="8192453"/>
          <a:ext cx="4752905" cy="5471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4749">
                  <a:extLst>
                    <a:ext uri="{9D8B030D-6E8A-4147-A177-3AD203B41FA5}">
                      <a16:colId xmlns:a16="http://schemas.microsoft.com/office/drawing/2014/main" val="1576710834"/>
                    </a:ext>
                  </a:extLst>
                </a:gridCol>
                <a:gridCol w="3338156">
                  <a:extLst>
                    <a:ext uri="{9D8B030D-6E8A-4147-A177-3AD203B41FA5}">
                      <a16:colId xmlns:a16="http://schemas.microsoft.com/office/drawing/2014/main" val="1033795207"/>
                    </a:ext>
                  </a:extLst>
                </a:gridCol>
              </a:tblGrid>
              <a:tr h="150489">
                <a:tc>
                  <a:txBody>
                    <a:bodyPr/>
                    <a:lstStyle/>
                    <a:p>
                      <a:endParaRPr lang="de-CH" sz="5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CH" sz="5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4711595"/>
                  </a:ext>
                </a:extLst>
              </a:tr>
              <a:tr h="379470">
                <a:tc gridSpan="2">
                  <a:txBody>
                    <a:bodyPr/>
                    <a:lstStyle/>
                    <a:p>
                      <a:r>
                        <a:rPr lang="de-DE" sz="900" dirty="0" smtClean="0"/>
                        <a:t>Diese</a:t>
                      </a:r>
                      <a:r>
                        <a:rPr lang="de-DE" sz="900" baseline="0" dirty="0" smtClean="0"/>
                        <a:t> Abfälle belasten unsere Umwelt und unsere Gewässer am meisten, entsorgen Sie diese mit der nötigen Vorsicht!</a:t>
                      </a:r>
                      <a:endParaRPr lang="de-CH" sz="900" dirty="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 sz="900" dirty="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3149556"/>
                  </a:ext>
                </a:extLst>
              </a:tr>
            </a:tbl>
          </a:graphicData>
        </a:graphic>
      </p:graphicFrame>
      <p:graphicFrame>
        <p:nvGraphicFramePr>
          <p:cNvPr id="23" name="Tabel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0986758"/>
              </p:ext>
            </p:extLst>
          </p:nvPr>
        </p:nvGraphicFramePr>
        <p:xfrm>
          <a:off x="317371" y="11385418"/>
          <a:ext cx="4752905" cy="1082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4749">
                  <a:extLst>
                    <a:ext uri="{9D8B030D-6E8A-4147-A177-3AD203B41FA5}">
                      <a16:colId xmlns:a16="http://schemas.microsoft.com/office/drawing/2014/main" val="1576710834"/>
                    </a:ext>
                  </a:extLst>
                </a:gridCol>
                <a:gridCol w="3338156">
                  <a:extLst>
                    <a:ext uri="{9D8B030D-6E8A-4147-A177-3AD203B41FA5}">
                      <a16:colId xmlns:a16="http://schemas.microsoft.com/office/drawing/2014/main" val="103379520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de-CH" sz="5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CH" sz="5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4711595"/>
                  </a:ext>
                </a:extLst>
              </a:tr>
              <a:tr h="422716">
                <a:tc gridSpan="2">
                  <a:txBody>
                    <a:bodyPr/>
                    <a:lstStyle/>
                    <a:p>
                      <a:endParaRPr lang="de-DE" sz="900" dirty="0" smtClean="0"/>
                    </a:p>
                    <a:p>
                      <a:r>
                        <a:rPr lang="de-DE" sz="900" b="1" dirty="0" smtClean="0"/>
                        <a:t>Verkauf  von</a:t>
                      </a:r>
                      <a:r>
                        <a:rPr lang="de-DE" sz="900" b="1" baseline="0" dirty="0" smtClean="0"/>
                        <a:t> Gebührenmarken:</a:t>
                      </a:r>
                    </a:p>
                    <a:p>
                      <a:r>
                        <a:rPr lang="de-DE" sz="900" b="1" baseline="0" dirty="0" smtClean="0"/>
                        <a:t>Gemeindekanzlei, Lebensmittelgeschäfte</a:t>
                      </a:r>
                    </a:p>
                    <a:p>
                      <a:r>
                        <a:rPr lang="de-DE" sz="900" b="1" baseline="0" dirty="0" smtClean="0"/>
                        <a:t>Gebührenübersicht: www.rain.ch</a:t>
                      </a:r>
                    </a:p>
                    <a:p>
                      <a:endParaRPr lang="de-DE" sz="450" baseline="0" dirty="0" smtClean="0"/>
                    </a:p>
                    <a:p>
                      <a:endParaRPr lang="de-DE" sz="450" baseline="0" dirty="0" smtClean="0"/>
                    </a:p>
                    <a:p>
                      <a:endParaRPr lang="de-DE" sz="900" baseline="0" dirty="0" smtClean="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 sz="900" dirty="0"/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3149556"/>
                  </a:ext>
                </a:extLst>
              </a:tr>
            </a:tbl>
          </a:graphicData>
        </a:graphic>
      </p:graphicFrame>
      <p:sp>
        <p:nvSpPr>
          <p:cNvPr id="24" name="Textfeld 23"/>
          <p:cNvSpPr txBox="1"/>
          <p:nvPr/>
        </p:nvSpPr>
        <p:spPr>
          <a:xfrm>
            <a:off x="2860783" y="11703283"/>
            <a:ext cx="21124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900" dirty="0" smtClean="0"/>
              <a:t>Auskünfte unter:</a:t>
            </a:r>
          </a:p>
          <a:p>
            <a:pPr algn="r"/>
            <a:r>
              <a:rPr lang="de-DE" sz="900" dirty="0" smtClean="0"/>
              <a:t>Gemeindekanzlei Rain, 041 459 80 00</a:t>
            </a:r>
          </a:p>
          <a:p>
            <a:pPr algn="r"/>
            <a:r>
              <a:rPr lang="de-DE" sz="900" dirty="0" smtClean="0"/>
              <a:t>Firma </a:t>
            </a:r>
            <a:r>
              <a:rPr lang="de-DE" sz="900" dirty="0" err="1" smtClean="0"/>
              <a:t>Leisibach</a:t>
            </a:r>
            <a:r>
              <a:rPr lang="de-DE" sz="900" dirty="0" smtClean="0"/>
              <a:t>, Hochdorf, 041 914 24 24 </a:t>
            </a:r>
          </a:p>
          <a:p>
            <a:pPr algn="r"/>
            <a:r>
              <a:rPr lang="de-DE" sz="900" dirty="0" smtClean="0"/>
              <a:t>Homepage: www.rain.ch</a:t>
            </a:r>
            <a:endParaRPr lang="de-CH" sz="900" dirty="0"/>
          </a:p>
        </p:txBody>
      </p:sp>
      <p:pic>
        <p:nvPicPr>
          <p:cNvPr id="25" name="Grafik 2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808" y="9039552"/>
            <a:ext cx="396000" cy="396000"/>
          </a:xfrm>
          <a:prstGeom prst="rect">
            <a:avLst/>
          </a:prstGeom>
        </p:spPr>
      </p:pic>
      <p:sp>
        <p:nvSpPr>
          <p:cNvPr id="20" name="Textfeld 19"/>
          <p:cNvSpPr txBox="1"/>
          <p:nvPr/>
        </p:nvSpPr>
        <p:spPr>
          <a:xfrm>
            <a:off x="274743" y="7845306"/>
            <a:ext cx="4614912" cy="400110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de-CH" sz="1400" b="1" dirty="0" smtClean="0"/>
              <a:t>Sondermüll</a:t>
            </a:r>
            <a:endParaRPr lang="de-CH" sz="1200" dirty="0"/>
          </a:p>
          <a:p>
            <a:endParaRPr lang="de-CH" sz="600" dirty="0"/>
          </a:p>
        </p:txBody>
      </p:sp>
      <p:sp>
        <p:nvSpPr>
          <p:cNvPr id="19" name="Textfeld 18"/>
          <p:cNvSpPr txBox="1"/>
          <p:nvPr/>
        </p:nvSpPr>
        <p:spPr>
          <a:xfrm>
            <a:off x="274743" y="6481985"/>
            <a:ext cx="4614912" cy="584775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de-CH" sz="1400" b="1" dirty="0" err="1" smtClean="0"/>
              <a:t>Grüngut</a:t>
            </a:r>
            <a:endParaRPr lang="de-CH" sz="1400" b="1" dirty="0"/>
          </a:p>
          <a:p>
            <a:r>
              <a:rPr lang="de-DE" sz="1200" dirty="0" smtClean="0"/>
              <a:t>Grünabfälle aus Haushalt, Rasen, Laub usw. </a:t>
            </a:r>
            <a:endParaRPr lang="de-CH" sz="1200" dirty="0"/>
          </a:p>
          <a:p>
            <a:endParaRPr lang="de-CH" sz="600" dirty="0"/>
          </a:p>
        </p:txBody>
      </p:sp>
      <p:pic>
        <p:nvPicPr>
          <p:cNvPr id="26" name="Grafik 2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402" y="3263065"/>
            <a:ext cx="423693" cy="396000"/>
          </a:xfrm>
          <a:prstGeom prst="rect">
            <a:avLst/>
          </a:prstGeom>
        </p:spPr>
      </p:pic>
      <p:grpSp>
        <p:nvGrpSpPr>
          <p:cNvPr id="27" name="Gruppieren 26"/>
          <p:cNvGrpSpPr/>
          <p:nvPr/>
        </p:nvGrpSpPr>
        <p:grpSpPr>
          <a:xfrm>
            <a:off x="317874" y="1752318"/>
            <a:ext cx="404119" cy="398941"/>
            <a:chOff x="306588" y="1739816"/>
            <a:chExt cx="404119" cy="398941"/>
          </a:xfrm>
        </p:grpSpPr>
        <p:sp>
          <p:nvSpPr>
            <p:cNvPr id="28" name="Rechteck 27"/>
            <p:cNvSpPr/>
            <p:nvPr/>
          </p:nvSpPr>
          <p:spPr>
            <a:xfrm>
              <a:off x="306588" y="1739816"/>
              <a:ext cx="396000" cy="39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pic>
          <p:nvPicPr>
            <p:cNvPr id="29" name="Grafik 28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4707" y="1742757"/>
              <a:ext cx="396000" cy="396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4660972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735</Words>
  <Application>Microsoft Office PowerPoint</Application>
  <PresentationFormat>A3-Papier (297 x 420 mm)</PresentationFormat>
  <Paragraphs>119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Felder Alina</dc:creator>
  <cp:lastModifiedBy>Felder Alina</cp:lastModifiedBy>
  <cp:revision>5</cp:revision>
  <dcterms:created xsi:type="dcterms:W3CDTF">2024-03-22T09:23:15Z</dcterms:created>
  <dcterms:modified xsi:type="dcterms:W3CDTF">2024-03-26T12:56:11Z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BC-GUID">
    <vt:lpwstr>679546e0-3b7a-4a05-8774-002ea7956b78</vt:lpwstr>
  </property>
</Properties>
</file>